
<file path=[Content_Types].xml><?xml version="1.0" encoding="utf-8"?>
<Types xmlns="http://schemas.openxmlformats.org/package/2006/content-types">
  <Default Extension="png" ContentType="image/png"/>
  <Default Extension="mov" ContentType="video/quicktime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9" r:id="rId4"/>
    <p:sldId id="260" r:id="rId5"/>
    <p:sldId id="261" r:id="rId6"/>
    <p:sldId id="267" r:id="rId7"/>
    <p:sldId id="265" r:id="rId8"/>
    <p:sldId id="264" r:id="rId9"/>
    <p:sldId id="266" r:id="rId10"/>
    <p:sldId id="268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89C26"/>
    <a:srgbClr val="004200"/>
    <a:srgbClr val="EFEFBB"/>
    <a:srgbClr val="7EB316"/>
    <a:srgbClr val="18A199"/>
    <a:srgbClr val="C3C715"/>
    <a:srgbClr val="810808"/>
    <a:srgbClr val="B4F8CB"/>
    <a:srgbClr val="00F500"/>
    <a:srgbClr val="BDF1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233"/>
    <p:restoredTop sz="94009"/>
  </p:normalViewPr>
  <p:slideViewPr>
    <p:cSldViewPr snapToGrid="0" snapToObjects="1">
      <p:cViewPr>
        <p:scale>
          <a:sx n="110" d="100"/>
          <a:sy n="110" d="100"/>
        </p:scale>
        <p:origin x="240" y="9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09" d="100"/>
          <a:sy n="109" d="100"/>
        </p:scale>
        <p:origin x="3176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image" Target="../media/image5.jp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image" Target="../media/image5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226C008-6F59-2642-B1AF-1E5C66DBAC90}" type="doc">
      <dgm:prSet loTypeId="urn:microsoft.com/office/officeart/2005/8/layout/vList2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50D22D8-396C-5C4A-A804-EBF085D21F2A}">
      <dgm:prSet phldrT="[Text]" custT="1"/>
      <dgm:spPr>
        <a:solidFill>
          <a:schemeClr val="bg1">
            <a:lumMod val="50000"/>
          </a:schemeClr>
        </a:solidFill>
      </dgm:spPr>
      <dgm:t>
        <a:bodyPr/>
        <a:lstStyle/>
        <a:p>
          <a:r>
            <a:rPr lang="en-US" sz="2000" dirty="0"/>
            <a:t>Background</a:t>
          </a:r>
        </a:p>
      </dgm:t>
    </dgm:pt>
    <dgm:pt modelId="{EC479638-1798-234A-BDBA-C0D471783DB2}" type="parTrans" cxnId="{B3200DED-5D09-1948-B694-3FBAD1FAE140}">
      <dgm:prSet/>
      <dgm:spPr/>
      <dgm:t>
        <a:bodyPr/>
        <a:lstStyle/>
        <a:p>
          <a:endParaRPr lang="en-US" sz="1200"/>
        </a:p>
      </dgm:t>
    </dgm:pt>
    <dgm:pt modelId="{CAAAFD3C-17B6-934A-BBBD-6F18576FC868}" type="sibTrans" cxnId="{B3200DED-5D09-1948-B694-3FBAD1FAE140}">
      <dgm:prSet/>
      <dgm:spPr/>
      <dgm:t>
        <a:bodyPr/>
        <a:lstStyle/>
        <a:p>
          <a:endParaRPr lang="en-US" sz="1200"/>
        </a:p>
      </dgm:t>
    </dgm:pt>
    <dgm:pt modelId="{E509A4DA-5A7F-F841-B1AA-2DE1047705F1}">
      <dgm:prSet phldrT="[Text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800" dirty="0"/>
            <a:t>Home Credit offers loans to people with little or no credit history</a:t>
          </a:r>
        </a:p>
      </dgm:t>
    </dgm:pt>
    <dgm:pt modelId="{2D666BC5-1623-F64D-BFFC-7E4120275CD1}" type="parTrans" cxnId="{779B9A8D-502D-0F40-A606-E43B0D6A6216}">
      <dgm:prSet/>
      <dgm:spPr/>
      <dgm:t>
        <a:bodyPr/>
        <a:lstStyle/>
        <a:p>
          <a:endParaRPr lang="en-US" sz="1200"/>
        </a:p>
      </dgm:t>
    </dgm:pt>
    <dgm:pt modelId="{A0131B1E-EAC4-0542-97DB-548D0E2888A2}" type="sibTrans" cxnId="{779B9A8D-502D-0F40-A606-E43B0D6A6216}">
      <dgm:prSet/>
      <dgm:spPr/>
      <dgm:t>
        <a:bodyPr/>
        <a:lstStyle/>
        <a:p>
          <a:endParaRPr lang="en-US" sz="1200"/>
        </a:p>
      </dgm:t>
    </dgm:pt>
    <dgm:pt modelId="{71ACB73C-5FD0-3344-B704-26C7F450DF33}">
      <dgm:prSet phldrT="[Text]" custT="1"/>
      <dgm:spPr>
        <a:solidFill>
          <a:schemeClr val="bg1">
            <a:lumMod val="50000"/>
          </a:schemeClr>
        </a:solidFill>
      </dgm:spPr>
      <dgm:t>
        <a:bodyPr/>
        <a:lstStyle/>
        <a:p>
          <a:r>
            <a:rPr lang="en-US" sz="2000" dirty="0"/>
            <a:t>Problem statement</a:t>
          </a:r>
        </a:p>
      </dgm:t>
    </dgm:pt>
    <dgm:pt modelId="{0F12008C-ABBC-ED46-9057-7E1BD5260EEE}" type="parTrans" cxnId="{7E861994-277A-8C43-AD57-257D09F79AA7}">
      <dgm:prSet/>
      <dgm:spPr/>
      <dgm:t>
        <a:bodyPr/>
        <a:lstStyle/>
        <a:p>
          <a:endParaRPr lang="en-US" sz="1200"/>
        </a:p>
      </dgm:t>
    </dgm:pt>
    <dgm:pt modelId="{48D6EB54-4BD6-674E-AFAC-02E701F2EBEE}" type="sibTrans" cxnId="{7E861994-277A-8C43-AD57-257D09F79AA7}">
      <dgm:prSet/>
      <dgm:spPr/>
      <dgm:t>
        <a:bodyPr/>
        <a:lstStyle/>
        <a:p>
          <a:endParaRPr lang="en-US" sz="1200"/>
        </a:p>
      </dgm:t>
    </dgm:pt>
    <dgm:pt modelId="{D4383C18-2363-6F47-BC77-B31F95C3602F}">
      <dgm:prSet phldrT="[Text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800" dirty="0"/>
            <a:t>What is the probability that a customer defaults on a loan?</a:t>
          </a:r>
        </a:p>
      </dgm:t>
    </dgm:pt>
    <dgm:pt modelId="{E504B2A9-E78B-9640-B63B-E6BCE2AD8992}" type="parTrans" cxnId="{A35F28F2-4E37-A549-B13F-706DA6566C82}">
      <dgm:prSet/>
      <dgm:spPr/>
      <dgm:t>
        <a:bodyPr/>
        <a:lstStyle/>
        <a:p>
          <a:endParaRPr lang="en-US" sz="1200"/>
        </a:p>
      </dgm:t>
    </dgm:pt>
    <dgm:pt modelId="{3B743901-4178-CA49-BB11-481FEDFE83EF}" type="sibTrans" cxnId="{A35F28F2-4E37-A549-B13F-706DA6566C82}">
      <dgm:prSet/>
      <dgm:spPr/>
      <dgm:t>
        <a:bodyPr/>
        <a:lstStyle/>
        <a:p>
          <a:endParaRPr lang="en-US" sz="1200"/>
        </a:p>
      </dgm:t>
    </dgm:pt>
    <dgm:pt modelId="{60AFAFF3-F912-D141-8730-180373FA4C8F}">
      <dgm:prSet custT="1"/>
      <dgm:spPr/>
      <dgm:t>
        <a:bodyPr/>
        <a:lstStyle/>
        <a:p>
          <a:r>
            <a:rPr lang="en-US" sz="1800" dirty="0"/>
            <a:t>Founded in 1997; operates in 14 countries</a:t>
          </a:r>
        </a:p>
      </dgm:t>
    </dgm:pt>
    <dgm:pt modelId="{C42E2B80-4E7F-3545-AEE1-2D81F34B6D83}" type="parTrans" cxnId="{7DC57456-7EE9-F245-BB1A-87F5D1F99DC4}">
      <dgm:prSet/>
      <dgm:spPr/>
      <dgm:t>
        <a:bodyPr/>
        <a:lstStyle/>
        <a:p>
          <a:endParaRPr lang="en-US" sz="1200"/>
        </a:p>
      </dgm:t>
    </dgm:pt>
    <dgm:pt modelId="{F3267E4D-43BF-E84D-A92C-6802FB3F7402}" type="sibTrans" cxnId="{7DC57456-7EE9-F245-BB1A-87F5D1F99DC4}">
      <dgm:prSet/>
      <dgm:spPr/>
      <dgm:t>
        <a:bodyPr/>
        <a:lstStyle/>
        <a:p>
          <a:endParaRPr lang="en-US" sz="1200"/>
        </a:p>
      </dgm:t>
    </dgm:pt>
    <dgm:pt modelId="{405E3FB8-423B-D84B-AFE8-79F56B0D0C7E}">
      <dgm:prSet custT="1"/>
      <dgm:spPr/>
      <dgm:t>
        <a:bodyPr/>
        <a:lstStyle/>
        <a:p>
          <a:r>
            <a:rPr lang="en-US" sz="1800" dirty="0"/>
            <a:t>15 million active customers as of 2016</a:t>
          </a:r>
        </a:p>
      </dgm:t>
    </dgm:pt>
    <dgm:pt modelId="{1D6D039B-51F7-6840-BD76-3E11D02FA6BE}" type="parTrans" cxnId="{F145799B-D068-3D4E-A342-3ECD632B0DE6}">
      <dgm:prSet/>
      <dgm:spPr/>
      <dgm:t>
        <a:bodyPr/>
        <a:lstStyle/>
        <a:p>
          <a:endParaRPr lang="en-US" sz="1200"/>
        </a:p>
      </dgm:t>
    </dgm:pt>
    <dgm:pt modelId="{00A95AB6-E680-0948-B3A3-F87D5E487500}" type="sibTrans" cxnId="{F145799B-D068-3D4E-A342-3ECD632B0DE6}">
      <dgm:prSet/>
      <dgm:spPr/>
      <dgm:t>
        <a:bodyPr/>
        <a:lstStyle/>
        <a:p>
          <a:endParaRPr lang="en-US" sz="1200"/>
        </a:p>
      </dgm:t>
    </dgm:pt>
    <dgm:pt modelId="{89A1516A-FE67-9547-A93A-D775654C1F33}">
      <dgm:prSet custT="1"/>
      <dgm:spPr/>
      <dgm:t>
        <a:bodyPr/>
        <a:lstStyle/>
        <a:p>
          <a:r>
            <a:rPr lang="en-US" sz="1800" dirty="0"/>
            <a:t>Launched in USA in 2015</a:t>
          </a:r>
        </a:p>
      </dgm:t>
    </dgm:pt>
    <dgm:pt modelId="{5E8563FD-82A5-5040-ABAE-7F2C8F89A96A}" type="parTrans" cxnId="{F6E3C27B-54BE-7C49-8350-DCA48EE9D168}">
      <dgm:prSet/>
      <dgm:spPr/>
      <dgm:t>
        <a:bodyPr/>
        <a:lstStyle/>
        <a:p>
          <a:endParaRPr lang="en-US" sz="1200"/>
        </a:p>
      </dgm:t>
    </dgm:pt>
    <dgm:pt modelId="{DD9B3560-0D02-D642-8290-A0A1DB9A9560}" type="sibTrans" cxnId="{F6E3C27B-54BE-7C49-8350-DCA48EE9D168}">
      <dgm:prSet/>
      <dgm:spPr/>
      <dgm:t>
        <a:bodyPr/>
        <a:lstStyle/>
        <a:p>
          <a:endParaRPr lang="en-US" sz="1200"/>
        </a:p>
      </dgm:t>
    </dgm:pt>
    <dgm:pt modelId="{EBAAFC2B-2245-9240-A03E-0853E99B07DD}">
      <dgm:prSet phldrT="[Text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endParaRPr lang="en-US" sz="1800" dirty="0"/>
        </a:p>
      </dgm:t>
    </dgm:pt>
    <dgm:pt modelId="{72BEA451-7A1F-4E46-B2F6-B82FDC0CA6A6}" type="parTrans" cxnId="{F1FECB41-4C40-E040-8AFB-48251F3FD5A6}">
      <dgm:prSet/>
      <dgm:spPr/>
      <dgm:t>
        <a:bodyPr/>
        <a:lstStyle/>
        <a:p>
          <a:endParaRPr lang="en-US"/>
        </a:p>
      </dgm:t>
    </dgm:pt>
    <dgm:pt modelId="{6C15A5C7-8799-4A4F-8522-33C738F1667E}" type="sibTrans" cxnId="{F1FECB41-4C40-E040-8AFB-48251F3FD5A6}">
      <dgm:prSet/>
      <dgm:spPr/>
      <dgm:t>
        <a:bodyPr/>
        <a:lstStyle/>
        <a:p>
          <a:endParaRPr lang="en-US"/>
        </a:p>
      </dgm:t>
    </dgm:pt>
    <dgm:pt modelId="{43DD51FE-9A93-F544-8916-B0A31B162E8F}" type="pres">
      <dgm:prSet presAssocID="{3226C008-6F59-2642-B1AF-1E5C66DBAC90}" presName="linear" presStyleCnt="0">
        <dgm:presLayoutVars>
          <dgm:animLvl val="lvl"/>
          <dgm:resizeHandles val="exact"/>
        </dgm:presLayoutVars>
      </dgm:prSet>
      <dgm:spPr/>
    </dgm:pt>
    <dgm:pt modelId="{2E39CF6B-5DAF-E14D-9CE3-6C066EB14484}" type="pres">
      <dgm:prSet presAssocID="{D50D22D8-396C-5C4A-A804-EBF085D21F2A}" presName="parentText" presStyleLbl="node1" presStyleIdx="0" presStyleCnt="2" custScaleY="43256">
        <dgm:presLayoutVars>
          <dgm:chMax val="0"/>
          <dgm:bulletEnabled val="1"/>
        </dgm:presLayoutVars>
      </dgm:prSet>
      <dgm:spPr/>
    </dgm:pt>
    <dgm:pt modelId="{D9714CA0-E2D2-B649-BFA3-A724E2E937E8}" type="pres">
      <dgm:prSet presAssocID="{D50D22D8-396C-5C4A-A804-EBF085D21F2A}" presName="childText" presStyleLbl="revTx" presStyleIdx="0" presStyleCnt="2">
        <dgm:presLayoutVars>
          <dgm:bulletEnabled val="1"/>
        </dgm:presLayoutVars>
      </dgm:prSet>
      <dgm:spPr/>
    </dgm:pt>
    <dgm:pt modelId="{2016A165-E0B3-5748-A905-47124ED1B4E6}" type="pres">
      <dgm:prSet presAssocID="{71ACB73C-5FD0-3344-B704-26C7F450DF33}" presName="parentText" presStyleLbl="node1" presStyleIdx="1" presStyleCnt="2" custScaleY="45381">
        <dgm:presLayoutVars>
          <dgm:chMax val="0"/>
          <dgm:bulletEnabled val="1"/>
        </dgm:presLayoutVars>
      </dgm:prSet>
      <dgm:spPr/>
    </dgm:pt>
    <dgm:pt modelId="{6A8D19D7-3DD8-B041-800A-7D2F9677A00C}" type="pres">
      <dgm:prSet presAssocID="{71ACB73C-5FD0-3344-B704-26C7F450DF33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F8EED319-56A2-094D-9D14-29EB874CD0D5}" type="presOf" srcId="{D50D22D8-396C-5C4A-A804-EBF085D21F2A}" destId="{2E39CF6B-5DAF-E14D-9CE3-6C066EB14484}" srcOrd="0" destOrd="0" presId="urn:microsoft.com/office/officeart/2005/8/layout/vList2"/>
    <dgm:cxn modelId="{A84E0430-3EEA-3640-A4AE-CB581A8CDFF2}" type="presOf" srcId="{60AFAFF3-F912-D141-8730-180373FA4C8F}" destId="{D9714CA0-E2D2-B649-BFA3-A724E2E937E8}" srcOrd="0" destOrd="1" presId="urn:microsoft.com/office/officeart/2005/8/layout/vList2"/>
    <dgm:cxn modelId="{F4CE3736-646A-5345-943C-6212C45A8CAF}" type="presOf" srcId="{EBAAFC2B-2245-9240-A03E-0853E99B07DD}" destId="{6A8D19D7-3DD8-B041-800A-7D2F9677A00C}" srcOrd="0" destOrd="0" presId="urn:microsoft.com/office/officeart/2005/8/layout/vList2"/>
    <dgm:cxn modelId="{F1FECB41-4C40-E040-8AFB-48251F3FD5A6}" srcId="{71ACB73C-5FD0-3344-B704-26C7F450DF33}" destId="{EBAAFC2B-2245-9240-A03E-0853E99B07DD}" srcOrd="0" destOrd="0" parTransId="{72BEA451-7A1F-4E46-B2F6-B82FDC0CA6A6}" sibTransId="{6C15A5C7-8799-4A4F-8522-33C738F1667E}"/>
    <dgm:cxn modelId="{7DC57456-7EE9-F245-BB1A-87F5D1F99DC4}" srcId="{D50D22D8-396C-5C4A-A804-EBF085D21F2A}" destId="{60AFAFF3-F912-D141-8730-180373FA4C8F}" srcOrd="1" destOrd="0" parTransId="{C42E2B80-4E7F-3545-AEE1-2D81F34B6D83}" sibTransId="{F3267E4D-43BF-E84D-A92C-6802FB3F7402}"/>
    <dgm:cxn modelId="{5FA5B85A-556B-DA41-ADE9-8910883BE307}" type="presOf" srcId="{89A1516A-FE67-9547-A93A-D775654C1F33}" destId="{D9714CA0-E2D2-B649-BFA3-A724E2E937E8}" srcOrd="0" destOrd="3" presId="urn:microsoft.com/office/officeart/2005/8/layout/vList2"/>
    <dgm:cxn modelId="{F6E3C27B-54BE-7C49-8350-DCA48EE9D168}" srcId="{D50D22D8-396C-5C4A-A804-EBF085D21F2A}" destId="{89A1516A-FE67-9547-A93A-D775654C1F33}" srcOrd="3" destOrd="0" parTransId="{5E8563FD-82A5-5040-ABAE-7F2C8F89A96A}" sibTransId="{DD9B3560-0D02-D642-8290-A0A1DB9A9560}"/>
    <dgm:cxn modelId="{6606958A-402C-E24C-8F35-B31B9BCC25B7}" type="presOf" srcId="{E509A4DA-5A7F-F841-B1AA-2DE1047705F1}" destId="{D9714CA0-E2D2-B649-BFA3-A724E2E937E8}" srcOrd="0" destOrd="0" presId="urn:microsoft.com/office/officeart/2005/8/layout/vList2"/>
    <dgm:cxn modelId="{5E8EE08B-D54B-1F46-BFC2-EDDEB80CDC41}" type="presOf" srcId="{405E3FB8-423B-D84B-AFE8-79F56B0D0C7E}" destId="{D9714CA0-E2D2-B649-BFA3-A724E2E937E8}" srcOrd="0" destOrd="2" presId="urn:microsoft.com/office/officeart/2005/8/layout/vList2"/>
    <dgm:cxn modelId="{779B9A8D-502D-0F40-A606-E43B0D6A6216}" srcId="{D50D22D8-396C-5C4A-A804-EBF085D21F2A}" destId="{E509A4DA-5A7F-F841-B1AA-2DE1047705F1}" srcOrd="0" destOrd="0" parTransId="{2D666BC5-1623-F64D-BFFC-7E4120275CD1}" sibTransId="{A0131B1E-EAC4-0542-97DB-548D0E2888A2}"/>
    <dgm:cxn modelId="{7E861994-277A-8C43-AD57-257D09F79AA7}" srcId="{3226C008-6F59-2642-B1AF-1E5C66DBAC90}" destId="{71ACB73C-5FD0-3344-B704-26C7F450DF33}" srcOrd="1" destOrd="0" parTransId="{0F12008C-ABBC-ED46-9057-7E1BD5260EEE}" sibTransId="{48D6EB54-4BD6-674E-AFAC-02E701F2EBEE}"/>
    <dgm:cxn modelId="{F145799B-D068-3D4E-A342-3ECD632B0DE6}" srcId="{D50D22D8-396C-5C4A-A804-EBF085D21F2A}" destId="{405E3FB8-423B-D84B-AFE8-79F56B0D0C7E}" srcOrd="2" destOrd="0" parTransId="{1D6D039B-51F7-6840-BD76-3E11D02FA6BE}" sibTransId="{00A95AB6-E680-0948-B3A3-F87D5E487500}"/>
    <dgm:cxn modelId="{DBE176CA-25C8-4D4F-88DA-924EE3471D02}" type="presOf" srcId="{D4383C18-2363-6F47-BC77-B31F95C3602F}" destId="{6A8D19D7-3DD8-B041-800A-7D2F9677A00C}" srcOrd="0" destOrd="1" presId="urn:microsoft.com/office/officeart/2005/8/layout/vList2"/>
    <dgm:cxn modelId="{4ACF9CE7-82F4-C447-8EAD-ED2A2DEBDC73}" type="presOf" srcId="{3226C008-6F59-2642-B1AF-1E5C66DBAC90}" destId="{43DD51FE-9A93-F544-8916-B0A31B162E8F}" srcOrd="0" destOrd="0" presId="urn:microsoft.com/office/officeart/2005/8/layout/vList2"/>
    <dgm:cxn modelId="{79155BEC-0FFC-7E48-9DEB-5449F7C6E653}" type="presOf" srcId="{71ACB73C-5FD0-3344-B704-26C7F450DF33}" destId="{2016A165-E0B3-5748-A905-47124ED1B4E6}" srcOrd="0" destOrd="0" presId="urn:microsoft.com/office/officeart/2005/8/layout/vList2"/>
    <dgm:cxn modelId="{B3200DED-5D09-1948-B694-3FBAD1FAE140}" srcId="{3226C008-6F59-2642-B1AF-1E5C66DBAC90}" destId="{D50D22D8-396C-5C4A-A804-EBF085D21F2A}" srcOrd="0" destOrd="0" parTransId="{EC479638-1798-234A-BDBA-C0D471783DB2}" sibTransId="{CAAAFD3C-17B6-934A-BBBD-6F18576FC868}"/>
    <dgm:cxn modelId="{A35F28F2-4E37-A549-B13F-706DA6566C82}" srcId="{71ACB73C-5FD0-3344-B704-26C7F450DF33}" destId="{D4383C18-2363-6F47-BC77-B31F95C3602F}" srcOrd="1" destOrd="0" parTransId="{E504B2A9-E78B-9640-B63B-E6BCE2AD8992}" sibTransId="{3B743901-4178-CA49-BB11-481FEDFE83EF}"/>
    <dgm:cxn modelId="{0E103C80-D8CA-7F4F-A714-266EF0841EE4}" type="presParOf" srcId="{43DD51FE-9A93-F544-8916-B0A31B162E8F}" destId="{2E39CF6B-5DAF-E14D-9CE3-6C066EB14484}" srcOrd="0" destOrd="0" presId="urn:microsoft.com/office/officeart/2005/8/layout/vList2"/>
    <dgm:cxn modelId="{D7D1857A-FFD6-EC49-976D-5B063BE1DC30}" type="presParOf" srcId="{43DD51FE-9A93-F544-8916-B0A31B162E8F}" destId="{D9714CA0-E2D2-B649-BFA3-A724E2E937E8}" srcOrd="1" destOrd="0" presId="urn:microsoft.com/office/officeart/2005/8/layout/vList2"/>
    <dgm:cxn modelId="{B1606E61-C2DA-554F-9104-E8689B8CCC8C}" type="presParOf" srcId="{43DD51FE-9A93-F544-8916-B0A31B162E8F}" destId="{2016A165-E0B3-5748-A905-47124ED1B4E6}" srcOrd="2" destOrd="0" presId="urn:microsoft.com/office/officeart/2005/8/layout/vList2"/>
    <dgm:cxn modelId="{A7C27362-AE8C-8C41-ABC0-9F3A44594C17}" type="presParOf" srcId="{43DD51FE-9A93-F544-8916-B0A31B162E8F}" destId="{6A8D19D7-3DD8-B041-800A-7D2F9677A00C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D497479-F638-1B49-8D6D-BE17D8E1EA5C}" type="doc">
      <dgm:prSet loTypeId="urn:microsoft.com/office/officeart/2005/8/layout/vList4" loCatId="" qsTypeId="urn:microsoft.com/office/officeart/2005/8/quickstyle/simple1" qsCatId="simple" csTypeId="urn:microsoft.com/office/officeart/2005/8/colors/accent1_2" csCatId="accent1" phldr="1"/>
      <dgm:spPr/>
    </dgm:pt>
    <dgm:pt modelId="{C2A6EF81-E64A-AB4C-BAEE-4A26B66C43C1}">
      <dgm:prSet phldrT="[Text]"/>
      <dgm:spPr>
        <a:solidFill>
          <a:schemeClr val="bg1">
            <a:lumMod val="75000"/>
          </a:schemeClr>
        </a:solidFill>
      </dgm:spPr>
      <dgm:t>
        <a:bodyPr/>
        <a:lstStyle/>
        <a:p>
          <a:pPr algn="l"/>
          <a:r>
            <a:rPr lang="en-US" dirty="0">
              <a:solidFill>
                <a:schemeClr val="tx1"/>
              </a:solidFill>
            </a:rPr>
            <a:t>Ranking of the region where customer lives,</a:t>
          </a:r>
        </a:p>
        <a:p>
          <a:pPr algn="l"/>
          <a:r>
            <a:rPr lang="en-US" dirty="0">
              <a:solidFill>
                <a:schemeClr val="tx1"/>
              </a:solidFill>
            </a:rPr>
            <a:t># Children, Whether customer owns a car, owns property, age of the car, Occupation, Annual income, Date of last employment change, # of Family members, Housing type, Family Status </a:t>
          </a:r>
        </a:p>
      </dgm:t>
    </dgm:pt>
    <dgm:pt modelId="{9C36E594-CB5A-BC43-8D45-8C0A59AFF211}" type="parTrans" cxnId="{AAC64111-027C-C044-B6B8-82256C38BF2E}">
      <dgm:prSet/>
      <dgm:spPr/>
      <dgm:t>
        <a:bodyPr/>
        <a:lstStyle/>
        <a:p>
          <a:pPr algn="l"/>
          <a:endParaRPr lang="en-US"/>
        </a:p>
      </dgm:t>
    </dgm:pt>
    <dgm:pt modelId="{6609DCF7-E03D-3047-BA37-050BD404B317}" type="sibTrans" cxnId="{AAC64111-027C-C044-B6B8-82256C38BF2E}">
      <dgm:prSet/>
      <dgm:spPr/>
      <dgm:t>
        <a:bodyPr/>
        <a:lstStyle/>
        <a:p>
          <a:pPr algn="l"/>
          <a:endParaRPr lang="en-US"/>
        </a:p>
      </dgm:t>
    </dgm:pt>
    <dgm:pt modelId="{B85C4AD9-741E-8543-AED7-FA5C3F2B4850}">
      <dgm:prSet phldrT="[Text]"/>
      <dgm:spPr>
        <a:solidFill>
          <a:schemeClr val="bg1">
            <a:lumMod val="75000"/>
          </a:schemeClr>
        </a:solidFill>
      </dgm:spPr>
      <dgm:t>
        <a:bodyPr/>
        <a:lstStyle/>
        <a:p>
          <a:pPr algn="l"/>
          <a:r>
            <a:rPr lang="en-US" dirty="0"/>
            <a:t>   </a:t>
          </a:r>
          <a:r>
            <a:rPr lang="en-US" dirty="0">
              <a:solidFill>
                <a:schemeClr val="tx1"/>
              </a:solidFill>
            </a:rPr>
            <a:t>Number of Bureau inquiries x months before the application</a:t>
          </a:r>
        </a:p>
      </dgm:t>
    </dgm:pt>
    <dgm:pt modelId="{0F733A0A-5049-964C-AB97-1BE8EB8395F4}" type="parTrans" cxnId="{1A14E75B-A430-B849-8158-F2F4109474DA}">
      <dgm:prSet/>
      <dgm:spPr/>
      <dgm:t>
        <a:bodyPr/>
        <a:lstStyle/>
        <a:p>
          <a:pPr algn="l"/>
          <a:endParaRPr lang="en-US"/>
        </a:p>
      </dgm:t>
    </dgm:pt>
    <dgm:pt modelId="{B9ED9791-D07C-744F-8F52-E07F3D7765A2}" type="sibTrans" cxnId="{1A14E75B-A430-B849-8158-F2F4109474DA}">
      <dgm:prSet/>
      <dgm:spPr/>
      <dgm:t>
        <a:bodyPr/>
        <a:lstStyle/>
        <a:p>
          <a:pPr algn="l"/>
          <a:endParaRPr lang="en-US"/>
        </a:p>
      </dgm:t>
    </dgm:pt>
    <dgm:pt modelId="{952A8881-39E9-934C-98DF-FC041400DC1F}">
      <dgm:prSet phldrT="[Text]"/>
      <dgm:spPr>
        <a:solidFill>
          <a:schemeClr val="bg1">
            <a:lumMod val="75000"/>
          </a:schemeClr>
        </a:solidFill>
      </dgm:spPr>
      <dgm:t>
        <a:bodyPr/>
        <a:lstStyle/>
        <a:p>
          <a:pPr algn="l"/>
          <a:r>
            <a:rPr lang="en-US" dirty="0"/>
            <a:t> </a:t>
          </a:r>
          <a:r>
            <a:rPr lang="en-US" dirty="0">
              <a:solidFill>
                <a:schemeClr val="tx1"/>
              </a:solidFill>
            </a:rPr>
            <a:t>Loan amount, Annuity amount, Credit Term, Price of goods for which the loan is given, </a:t>
          </a:r>
        </a:p>
        <a:p>
          <a:pPr algn="l"/>
          <a:r>
            <a:rPr lang="en-US" dirty="0">
              <a:solidFill>
                <a:schemeClr val="tx1"/>
              </a:solidFill>
            </a:rPr>
            <a:t>Days since KYC was updated, Types of phone number provided, Date of last phone # change</a:t>
          </a:r>
        </a:p>
      </dgm:t>
    </dgm:pt>
    <dgm:pt modelId="{4A009492-B798-7749-A514-D12C121527C0}" type="parTrans" cxnId="{9B88C1EF-8651-EC42-8FB3-406A76B566D7}">
      <dgm:prSet/>
      <dgm:spPr/>
      <dgm:t>
        <a:bodyPr/>
        <a:lstStyle/>
        <a:p>
          <a:pPr algn="l"/>
          <a:endParaRPr lang="en-US"/>
        </a:p>
      </dgm:t>
    </dgm:pt>
    <dgm:pt modelId="{B72B9C5D-D042-5D49-9BC2-20A9F483F127}" type="sibTrans" cxnId="{9B88C1EF-8651-EC42-8FB3-406A76B566D7}">
      <dgm:prSet/>
      <dgm:spPr/>
      <dgm:t>
        <a:bodyPr/>
        <a:lstStyle/>
        <a:p>
          <a:pPr algn="l"/>
          <a:endParaRPr lang="en-US"/>
        </a:p>
      </dgm:t>
    </dgm:pt>
    <dgm:pt modelId="{5AD058E5-A015-0248-BA3C-22E510F5C6C9}" type="pres">
      <dgm:prSet presAssocID="{4D497479-F638-1B49-8D6D-BE17D8E1EA5C}" presName="linear" presStyleCnt="0">
        <dgm:presLayoutVars>
          <dgm:dir/>
          <dgm:resizeHandles val="exact"/>
        </dgm:presLayoutVars>
      </dgm:prSet>
      <dgm:spPr/>
    </dgm:pt>
    <dgm:pt modelId="{960A6C4A-E1F8-714F-B680-C40CAF26CF08}" type="pres">
      <dgm:prSet presAssocID="{C2A6EF81-E64A-AB4C-BAEE-4A26B66C43C1}" presName="comp" presStyleCnt="0"/>
      <dgm:spPr/>
    </dgm:pt>
    <dgm:pt modelId="{1CFE44F6-6E73-584F-AEC9-D3C31D57CEEA}" type="pres">
      <dgm:prSet presAssocID="{C2A6EF81-E64A-AB4C-BAEE-4A26B66C43C1}" presName="box" presStyleLbl="node1" presStyleIdx="0" presStyleCnt="3"/>
      <dgm:spPr/>
    </dgm:pt>
    <dgm:pt modelId="{C93B03D7-19F4-EA4B-87C7-C5F2C6CCA7C0}" type="pres">
      <dgm:prSet presAssocID="{C2A6EF81-E64A-AB4C-BAEE-4A26B66C43C1}" presName="img" presStyleLbl="fgImgPlac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0B411EA4-AB9E-B24E-B93C-197FDC6E598E}" type="pres">
      <dgm:prSet presAssocID="{C2A6EF81-E64A-AB4C-BAEE-4A26B66C43C1}" presName="text" presStyleLbl="node1" presStyleIdx="0" presStyleCnt="3">
        <dgm:presLayoutVars>
          <dgm:bulletEnabled val="1"/>
        </dgm:presLayoutVars>
      </dgm:prSet>
      <dgm:spPr/>
    </dgm:pt>
    <dgm:pt modelId="{A18215FB-1155-0F45-92AA-30BDF4D12BCE}" type="pres">
      <dgm:prSet presAssocID="{6609DCF7-E03D-3047-BA37-050BD404B317}" presName="spacer" presStyleCnt="0"/>
      <dgm:spPr/>
    </dgm:pt>
    <dgm:pt modelId="{F5D3DF29-F423-6F4B-A222-56739B4A7872}" type="pres">
      <dgm:prSet presAssocID="{B85C4AD9-741E-8543-AED7-FA5C3F2B4850}" presName="comp" presStyleCnt="0"/>
      <dgm:spPr/>
    </dgm:pt>
    <dgm:pt modelId="{92006155-25FE-A74E-B2BF-907C283F9E56}" type="pres">
      <dgm:prSet presAssocID="{B85C4AD9-741E-8543-AED7-FA5C3F2B4850}" presName="box" presStyleLbl="node1" presStyleIdx="1" presStyleCnt="3" custScaleY="22582"/>
      <dgm:spPr/>
    </dgm:pt>
    <dgm:pt modelId="{AD9B96D7-8D40-244E-8709-5254775C3937}" type="pres">
      <dgm:prSet presAssocID="{B85C4AD9-741E-8543-AED7-FA5C3F2B4850}" presName="img" presStyleLbl="fgImgPlace1" presStyleIdx="1" presStyleCnt="3" custLinFactNeighborX="3872" custLinFactNeighborY="-6891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" r="-1000"/>
          </a:stretch>
        </a:blipFill>
      </dgm:spPr>
    </dgm:pt>
    <dgm:pt modelId="{5B199353-F3C9-904A-90E2-F694707C21F2}" type="pres">
      <dgm:prSet presAssocID="{B85C4AD9-741E-8543-AED7-FA5C3F2B4850}" presName="text" presStyleLbl="node1" presStyleIdx="1" presStyleCnt="3">
        <dgm:presLayoutVars>
          <dgm:bulletEnabled val="1"/>
        </dgm:presLayoutVars>
      </dgm:prSet>
      <dgm:spPr/>
    </dgm:pt>
    <dgm:pt modelId="{F6864690-E32F-4B44-B128-5DC56D4A4A40}" type="pres">
      <dgm:prSet presAssocID="{B9ED9791-D07C-744F-8F52-E07F3D7765A2}" presName="spacer" presStyleCnt="0"/>
      <dgm:spPr/>
    </dgm:pt>
    <dgm:pt modelId="{CF2E3F41-9B8F-0D4A-924A-ECD8F2D70FE8}" type="pres">
      <dgm:prSet presAssocID="{952A8881-39E9-934C-98DF-FC041400DC1F}" presName="comp" presStyleCnt="0"/>
      <dgm:spPr/>
    </dgm:pt>
    <dgm:pt modelId="{22403408-59A1-BA45-9E1E-C4ED676FF407}" type="pres">
      <dgm:prSet presAssocID="{952A8881-39E9-934C-98DF-FC041400DC1F}" presName="box" presStyleLbl="node1" presStyleIdx="2" presStyleCnt="3"/>
      <dgm:spPr/>
    </dgm:pt>
    <dgm:pt modelId="{A0CF34C7-4200-6D4C-957F-6BE4165A8963}" type="pres">
      <dgm:prSet presAssocID="{952A8881-39E9-934C-98DF-FC041400DC1F}" presName="img" presStyleLbl="fgImgPlac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4000" b="-44000"/>
          </a:stretch>
        </a:blipFill>
      </dgm:spPr>
    </dgm:pt>
    <dgm:pt modelId="{83425CEB-ED21-7949-9D2D-61546A62EE5B}" type="pres">
      <dgm:prSet presAssocID="{952A8881-39E9-934C-98DF-FC041400DC1F}" presName="text" presStyleLbl="node1" presStyleIdx="2" presStyleCnt="3">
        <dgm:presLayoutVars>
          <dgm:bulletEnabled val="1"/>
        </dgm:presLayoutVars>
      </dgm:prSet>
      <dgm:spPr/>
    </dgm:pt>
  </dgm:ptLst>
  <dgm:cxnLst>
    <dgm:cxn modelId="{AAC64111-027C-C044-B6B8-82256C38BF2E}" srcId="{4D497479-F638-1B49-8D6D-BE17D8E1EA5C}" destId="{C2A6EF81-E64A-AB4C-BAEE-4A26B66C43C1}" srcOrd="0" destOrd="0" parTransId="{9C36E594-CB5A-BC43-8D45-8C0A59AFF211}" sibTransId="{6609DCF7-E03D-3047-BA37-050BD404B317}"/>
    <dgm:cxn modelId="{FFF08625-0880-134E-AFF0-FBF8F8CBB9F4}" type="presOf" srcId="{B85C4AD9-741E-8543-AED7-FA5C3F2B4850}" destId="{5B199353-F3C9-904A-90E2-F694707C21F2}" srcOrd="1" destOrd="0" presId="urn:microsoft.com/office/officeart/2005/8/layout/vList4"/>
    <dgm:cxn modelId="{1A14E75B-A430-B849-8158-F2F4109474DA}" srcId="{4D497479-F638-1B49-8D6D-BE17D8E1EA5C}" destId="{B85C4AD9-741E-8543-AED7-FA5C3F2B4850}" srcOrd="1" destOrd="0" parTransId="{0F733A0A-5049-964C-AB97-1BE8EB8395F4}" sibTransId="{B9ED9791-D07C-744F-8F52-E07F3D7765A2}"/>
    <dgm:cxn modelId="{C410EE89-C85A-AF4A-94BD-72ACB52B70E2}" type="presOf" srcId="{952A8881-39E9-934C-98DF-FC041400DC1F}" destId="{83425CEB-ED21-7949-9D2D-61546A62EE5B}" srcOrd="1" destOrd="0" presId="urn:microsoft.com/office/officeart/2005/8/layout/vList4"/>
    <dgm:cxn modelId="{4DA66C92-4518-C840-B19D-17DA9E238D04}" type="presOf" srcId="{952A8881-39E9-934C-98DF-FC041400DC1F}" destId="{22403408-59A1-BA45-9E1E-C4ED676FF407}" srcOrd="0" destOrd="0" presId="urn:microsoft.com/office/officeart/2005/8/layout/vList4"/>
    <dgm:cxn modelId="{676DC99D-A977-434D-852D-6664F3DECEE8}" type="presOf" srcId="{C2A6EF81-E64A-AB4C-BAEE-4A26B66C43C1}" destId="{0B411EA4-AB9E-B24E-B93C-197FDC6E598E}" srcOrd="1" destOrd="0" presId="urn:microsoft.com/office/officeart/2005/8/layout/vList4"/>
    <dgm:cxn modelId="{0D1197CD-2ADE-8B49-9EEA-02810DBE91AA}" type="presOf" srcId="{C2A6EF81-E64A-AB4C-BAEE-4A26B66C43C1}" destId="{1CFE44F6-6E73-584F-AEC9-D3C31D57CEEA}" srcOrd="0" destOrd="0" presId="urn:microsoft.com/office/officeart/2005/8/layout/vList4"/>
    <dgm:cxn modelId="{224A1AD8-ACF1-FE44-B2D7-C52F6B768408}" type="presOf" srcId="{4D497479-F638-1B49-8D6D-BE17D8E1EA5C}" destId="{5AD058E5-A015-0248-BA3C-22E510F5C6C9}" srcOrd="0" destOrd="0" presId="urn:microsoft.com/office/officeart/2005/8/layout/vList4"/>
    <dgm:cxn modelId="{ABAA66EC-3F50-1043-95B4-3D6BB5BD03C0}" type="presOf" srcId="{B85C4AD9-741E-8543-AED7-FA5C3F2B4850}" destId="{92006155-25FE-A74E-B2BF-907C283F9E56}" srcOrd="0" destOrd="0" presId="urn:microsoft.com/office/officeart/2005/8/layout/vList4"/>
    <dgm:cxn modelId="{9B88C1EF-8651-EC42-8FB3-406A76B566D7}" srcId="{4D497479-F638-1B49-8D6D-BE17D8E1EA5C}" destId="{952A8881-39E9-934C-98DF-FC041400DC1F}" srcOrd="2" destOrd="0" parTransId="{4A009492-B798-7749-A514-D12C121527C0}" sibTransId="{B72B9C5D-D042-5D49-9BC2-20A9F483F127}"/>
    <dgm:cxn modelId="{71F7D371-6455-844F-A6FE-0D15A58BB3E9}" type="presParOf" srcId="{5AD058E5-A015-0248-BA3C-22E510F5C6C9}" destId="{960A6C4A-E1F8-714F-B680-C40CAF26CF08}" srcOrd="0" destOrd="0" presId="urn:microsoft.com/office/officeart/2005/8/layout/vList4"/>
    <dgm:cxn modelId="{8FD02BFD-2264-5047-ADD8-205454411077}" type="presParOf" srcId="{960A6C4A-E1F8-714F-B680-C40CAF26CF08}" destId="{1CFE44F6-6E73-584F-AEC9-D3C31D57CEEA}" srcOrd="0" destOrd="0" presId="urn:microsoft.com/office/officeart/2005/8/layout/vList4"/>
    <dgm:cxn modelId="{F76F2B56-CB29-4040-9A3D-5B6285C5FED5}" type="presParOf" srcId="{960A6C4A-E1F8-714F-B680-C40CAF26CF08}" destId="{C93B03D7-19F4-EA4B-87C7-C5F2C6CCA7C0}" srcOrd="1" destOrd="0" presId="urn:microsoft.com/office/officeart/2005/8/layout/vList4"/>
    <dgm:cxn modelId="{E50F8EE9-14C1-D14C-B908-70B991AA9C1E}" type="presParOf" srcId="{960A6C4A-E1F8-714F-B680-C40CAF26CF08}" destId="{0B411EA4-AB9E-B24E-B93C-197FDC6E598E}" srcOrd="2" destOrd="0" presId="urn:microsoft.com/office/officeart/2005/8/layout/vList4"/>
    <dgm:cxn modelId="{525BE61D-92EA-1F40-B2AD-0757D41EC95A}" type="presParOf" srcId="{5AD058E5-A015-0248-BA3C-22E510F5C6C9}" destId="{A18215FB-1155-0F45-92AA-30BDF4D12BCE}" srcOrd="1" destOrd="0" presId="urn:microsoft.com/office/officeart/2005/8/layout/vList4"/>
    <dgm:cxn modelId="{281BAEC3-9CA6-C242-BEA2-C601F9B36F80}" type="presParOf" srcId="{5AD058E5-A015-0248-BA3C-22E510F5C6C9}" destId="{F5D3DF29-F423-6F4B-A222-56739B4A7872}" srcOrd="2" destOrd="0" presId="urn:microsoft.com/office/officeart/2005/8/layout/vList4"/>
    <dgm:cxn modelId="{53324B95-61E6-FF46-A1C9-F3550720F60A}" type="presParOf" srcId="{F5D3DF29-F423-6F4B-A222-56739B4A7872}" destId="{92006155-25FE-A74E-B2BF-907C283F9E56}" srcOrd="0" destOrd="0" presId="urn:microsoft.com/office/officeart/2005/8/layout/vList4"/>
    <dgm:cxn modelId="{94681404-4EB8-884A-A1EC-3BB8E38B5442}" type="presParOf" srcId="{F5D3DF29-F423-6F4B-A222-56739B4A7872}" destId="{AD9B96D7-8D40-244E-8709-5254775C3937}" srcOrd="1" destOrd="0" presId="urn:microsoft.com/office/officeart/2005/8/layout/vList4"/>
    <dgm:cxn modelId="{F17ED707-3E9B-2041-AC04-B663C7D28376}" type="presParOf" srcId="{F5D3DF29-F423-6F4B-A222-56739B4A7872}" destId="{5B199353-F3C9-904A-90E2-F694707C21F2}" srcOrd="2" destOrd="0" presId="urn:microsoft.com/office/officeart/2005/8/layout/vList4"/>
    <dgm:cxn modelId="{53CE99B6-1F66-724F-9AB9-88843F2A053C}" type="presParOf" srcId="{5AD058E5-A015-0248-BA3C-22E510F5C6C9}" destId="{F6864690-E32F-4B44-B128-5DC56D4A4A40}" srcOrd="3" destOrd="0" presId="urn:microsoft.com/office/officeart/2005/8/layout/vList4"/>
    <dgm:cxn modelId="{4627F376-8C27-9846-BDE8-CC2794BEB66F}" type="presParOf" srcId="{5AD058E5-A015-0248-BA3C-22E510F5C6C9}" destId="{CF2E3F41-9B8F-0D4A-924A-ECD8F2D70FE8}" srcOrd="4" destOrd="0" presId="urn:microsoft.com/office/officeart/2005/8/layout/vList4"/>
    <dgm:cxn modelId="{38CB5211-951E-7141-A358-63D7D4E14EE6}" type="presParOf" srcId="{CF2E3F41-9B8F-0D4A-924A-ECD8F2D70FE8}" destId="{22403408-59A1-BA45-9E1E-C4ED676FF407}" srcOrd="0" destOrd="0" presId="urn:microsoft.com/office/officeart/2005/8/layout/vList4"/>
    <dgm:cxn modelId="{726CAEB3-CC07-A441-993D-F1F1DF31F050}" type="presParOf" srcId="{CF2E3F41-9B8F-0D4A-924A-ECD8F2D70FE8}" destId="{A0CF34C7-4200-6D4C-957F-6BE4165A8963}" srcOrd="1" destOrd="0" presId="urn:microsoft.com/office/officeart/2005/8/layout/vList4"/>
    <dgm:cxn modelId="{B12B0C9E-A29A-264A-80A1-EDDD430F954B}" type="presParOf" srcId="{CF2E3F41-9B8F-0D4A-924A-ECD8F2D70FE8}" destId="{83425CEB-ED21-7949-9D2D-61546A62EE5B}" srcOrd="2" destOrd="0" presId="urn:microsoft.com/office/officeart/2005/8/layout/vList4"/>
  </dgm:cxnLst>
  <dgm:bg>
    <a:solidFill>
      <a:schemeClr val="bg1"/>
    </a:solidFill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E39CF6B-5DAF-E14D-9CE3-6C066EB14484}">
      <dsp:nvSpPr>
        <dsp:cNvPr id="0" name=""/>
        <dsp:cNvSpPr/>
      </dsp:nvSpPr>
      <dsp:spPr>
        <a:xfrm>
          <a:off x="0" y="1009572"/>
          <a:ext cx="6580086" cy="526339"/>
        </a:xfrm>
        <a:prstGeom prst="roundRect">
          <a:avLst/>
        </a:prstGeom>
        <a:solidFill>
          <a:schemeClr val="bg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Background</a:t>
          </a:r>
        </a:p>
      </dsp:txBody>
      <dsp:txXfrm>
        <a:off x="25694" y="1035266"/>
        <a:ext cx="6528698" cy="474951"/>
      </dsp:txXfrm>
    </dsp:sp>
    <dsp:sp modelId="{D9714CA0-E2D2-B649-BFA3-A724E2E937E8}">
      <dsp:nvSpPr>
        <dsp:cNvPr id="0" name=""/>
        <dsp:cNvSpPr/>
      </dsp:nvSpPr>
      <dsp:spPr>
        <a:xfrm>
          <a:off x="0" y="1535911"/>
          <a:ext cx="6580086" cy="12445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8918" tIns="22860" rIns="128016" bIns="2286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US" sz="1800" kern="1200" dirty="0"/>
            <a:t>Home Credit offers loans to people with little or no credit history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kern="1200" dirty="0"/>
            <a:t>Founded in 1997; operates in 14 countries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kern="1200" dirty="0"/>
            <a:t>15 million active customers as of 2016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kern="1200" dirty="0"/>
            <a:t>Launched in USA in 2015</a:t>
          </a:r>
        </a:p>
      </dsp:txBody>
      <dsp:txXfrm>
        <a:off x="0" y="1535911"/>
        <a:ext cx="6580086" cy="1244587"/>
      </dsp:txXfrm>
    </dsp:sp>
    <dsp:sp modelId="{2016A165-E0B3-5748-A905-47124ED1B4E6}">
      <dsp:nvSpPr>
        <dsp:cNvPr id="0" name=""/>
        <dsp:cNvSpPr/>
      </dsp:nvSpPr>
      <dsp:spPr>
        <a:xfrm>
          <a:off x="0" y="2780498"/>
          <a:ext cx="6580086" cy="552196"/>
        </a:xfrm>
        <a:prstGeom prst="roundRect">
          <a:avLst/>
        </a:prstGeom>
        <a:solidFill>
          <a:schemeClr val="bg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Problem statement</a:t>
          </a:r>
        </a:p>
      </dsp:txBody>
      <dsp:txXfrm>
        <a:off x="26956" y="2807454"/>
        <a:ext cx="6526174" cy="498284"/>
      </dsp:txXfrm>
    </dsp:sp>
    <dsp:sp modelId="{6A8D19D7-3DD8-B041-800A-7D2F9677A00C}">
      <dsp:nvSpPr>
        <dsp:cNvPr id="0" name=""/>
        <dsp:cNvSpPr/>
      </dsp:nvSpPr>
      <dsp:spPr>
        <a:xfrm>
          <a:off x="0" y="3332694"/>
          <a:ext cx="6580086" cy="1076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8918" tIns="22860" rIns="128016" bIns="2286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US" sz="1800" kern="1200" dirty="0"/>
            <a:t>What is the probability that a customer defaults on a loan?</a:t>
          </a:r>
        </a:p>
      </dsp:txBody>
      <dsp:txXfrm>
        <a:off x="0" y="3332694"/>
        <a:ext cx="6580086" cy="10764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FE44F6-6E73-584F-AEC9-D3C31D57CEEA}">
      <dsp:nvSpPr>
        <dsp:cNvPr id="0" name=""/>
        <dsp:cNvSpPr/>
      </dsp:nvSpPr>
      <dsp:spPr>
        <a:xfrm>
          <a:off x="0" y="0"/>
          <a:ext cx="10463514" cy="1469798"/>
        </a:xfrm>
        <a:prstGeom prst="roundRect">
          <a:avLst>
            <a:gd name="adj" fmla="val 10000"/>
          </a:avLst>
        </a:prstGeom>
        <a:solidFill>
          <a:schemeClr val="bg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solidFill>
                <a:schemeClr val="tx1"/>
              </a:solidFill>
            </a:rPr>
            <a:t>Ranking of the region where customer lives,</a:t>
          </a:r>
        </a:p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solidFill>
                <a:schemeClr val="tx1"/>
              </a:solidFill>
            </a:rPr>
            <a:t># Children, Whether customer owns a car, owns property, age of the car, Occupation, Annual income, Date of last employment change, # of Family members, Housing type, Family Status </a:t>
          </a:r>
        </a:p>
      </dsp:txBody>
      <dsp:txXfrm>
        <a:off x="2239682" y="0"/>
        <a:ext cx="8223831" cy="1469798"/>
      </dsp:txXfrm>
    </dsp:sp>
    <dsp:sp modelId="{C93B03D7-19F4-EA4B-87C7-C5F2C6CCA7C0}">
      <dsp:nvSpPr>
        <dsp:cNvPr id="0" name=""/>
        <dsp:cNvSpPr/>
      </dsp:nvSpPr>
      <dsp:spPr>
        <a:xfrm>
          <a:off x="146979" y="146979"/>
          <a:ext cx="2092702" cy="1175838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2006155-25FE-A74E-B2BF-907C283F9E56}">
      <dsp:nvSpPr>
        <dsp:cNvPr id="0" name=""/>
        <dsp:cNvSpPr/>
      </dsp:nvSpPr>
      <dsp:spPr>
        <a:xfrm>
          <a:off x="0" y="2038742"/>
          <a:ext cx="10463514" cy="331909"/>
        </a:xfrm>
        <a:prstGeom prst="roundRect">
          <a:avLst>
            <a:gd name="adj" fmla="val 10000"/>
          </a:avLst>
        </a:prstGeom>
        <a:solidFill>
          <a:schemeClr val="bg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   </a:t>
          </a:r>
          <a:r>
            <a:rPr lang="en-US" sz="1500" kern="1200" dirty="0">
              <a:solidFill>
                <a:schemeClr val="tx1"/>
              </a:solidFill>
            </a:rPr>
            <a:t>Number of Bureau inquiries x months before the application</a:t>
          </a:r>
        </a:p>
      </dsp:txBody>
      <dsp:txXfrm>
        <a:off x="2239682" y="2038742"/>
        <a:ext cx="8223831" cy="331909"/>
      </dsp:txXfrm>
    </dsp:sp>
    <dsp:sp modelId="{AD9B96D7-8D40-244E-8709-5254775C3937}">
      <dsp:nvSpPr>
        <dsp:cNvPr id="0" name=""/>
        <dsp:cNvSpPr/>
      </dsp:nvSpPr>
      <dsp:spPr>
        <a:xfrm>
          <a:off x="228009" y="1535751"/>
          <a:ext cx="2092702" cy="1175838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" r="-1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2403408-59A1-BA45-9E1E-C4ED676FF407}">
      <dsp:nvSpPr>
        <dsp:cNvPr id="0" name=""/>
        <dsp:cNvSpPr/>
      </dsp:nvSpPr>
      <dsp:spPr>
        <a:xfrm>
          <a:off x="0" y="2939596"/>
          <a:ext cx="10463514" cy="1469798"/>
        </a:xfrm>
        <a:prstGeom prst="roundRect">
          <a:avLst>
            <a:gd name="adj" fmla="val 10000"/>
          </a:avLst>
        </a:prstGeom>
        <a:solidFill>
          <a:schemeClr val="bg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 </a:t>
          </a:r>
          <a:r>
            <a:rPr lang="en-US" sz="1500" kern="1200" dirty="0">
              <a:solidFill>
                <a:schemeClr val="tx1"/>
              </a:solidFill>
            </a:rPr>
            <a:t>Loan amount, Annuity amount, Credit Term, Price of goods for which the loan is given, </a:t>
          </a:r>
        </a:p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solidFill>
                <a:schemeClr val="tx1"/>
              </a:solidFill>
            </a:rPr>
            <a:t>Days since KYC was updated, Types of phone number provided, Date of last phone # change</a:t>
          </a:r>
        </a:p>
      </dsp:txBody>
      <dsp:txXfrm>
        <a:off x="2239682" y="2939596"/>
        <a:ext cx="8223831" cy="1469798"/>
      </dsp:txXfrm>
    </dsp:sp>
    <dsp:sp modelId="{A0CF34C7-4200-6D4C-957F-6BE4165A8963}">
      <dsp:nvSpPr>
        <dsp:cNvPr id="0" name=""/>
        <dsp:cNvSpPr/>
      </dsp:nvSpPr>
      <dsp:spPr>
        <a:xfrm>
          <a:off x="146979" y="3086576"/>
          <a:ext cx="2092702" cy="1175838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4000" b="-44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D986D3-3F89-9B45-9AB5-E23AEC3D022D}" type="datetimeFigureOut">
              <a:rPr lang="en-US" smtClean="0"/>
              <a:t>10/25/18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7C7699-5670-7F4D-A168-5D049AC23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652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Important problem in the banking space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7C7699-5670-7F4D-A168-5D049AC2371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9442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Logistic regression – precision is low – which means you are predicting a lot of  people who don’t default as defaulters….(why?)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7C7699-5670-7F4D-A168-5D049AC2371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1324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Assuming that we want to maximize both true positives and true negatives, the cutoff is where the two rates meet. Which is at 0.5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7C7699-5670-7F4D-A168-5D049AC2371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4251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Logistic regression – precision is low – which means you are predicting a lot of  people who don’t default as defaulters….(why?)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7C7699-5670-7F4D-A168-5D049AC2371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8488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Logistic regression – precision is low – which means you are predicting a lot of  people who don’t default as defaulters….(why?)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7C7699-5670-7F4D-A168-5D049AC2371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03265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7C7699-5670-7F4D-A168-5D049AC2371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2111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7C7699-5670-7F4D-A168-5D049AC2371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9481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C802C-0C60-8945-B522-F2619C6F95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84427B-2B0D-0740-8FB7-970E9842A3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B122BF-B933-C643-80B2-E6E2325207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EEB46-ED62-DD49-BD39-60C72884C8F8}" type="datetimeFigureOut">
              <a:rPr lang="en-US" smtClean="0"/>
              <a:t>10/25/18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85C3AB-5CDD-5C4F-846B-19D1345F94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888011-BF21-E043-B7BA-A48905348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F5687-6B07-3F49-98C4-9C3497D04E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6221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27D723-7B17-FE48-A1C0-0EB47BF7C1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DAF1FA-B226-C34F-BB16-D13C5E7E11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3681A2-4A27-7D4C-88D0-2B15CF874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EEB46-ED62-DD49-BD39-60C72884C8F8}" type="datetimeFigureOut">
              <a:rPr lang="en-US" smtClean="0"/>
              <a:t>10/25/18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83CF6F-F05F-F748-8AD6-6CB5064942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69E7DD-49C3-A34C-A89C-5830C2C6DB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F5687-6B07-3F49-98C4-9C3497D04E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4618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79ED18E-AEC2-CA48-8578-D210CDF33E2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2D6DA0D-C1B9-744A-A3D7-2962AF608D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F6DCCB-3B45-0D42-BF16-5DE08C3A43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EEB46-ED62-DD49-BD39-60C72884C8F8}" type="datetimeFigureOut">
              <a:rPr lang="en-US" smtClean="0"/>
              <a:t>10/25/18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59D30B-7BBD-8C4C-B833-7195F0189F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380537-A3E3-EF49-9D7C-71CA86477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F5687-6B07-3F49-98C4-9C3497D04E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14686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06868-4B4C-0040-B824-68C1EAAB96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879C92-9AD6-904F-A356-8FEE945B24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FA72F1-44B9-764E-A71C-4E2CC391C9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EEB46-ED62-DD49-BD39-60C72884C8F8}" type="datetimeFigureOut">
              <a:rPr lang="en-US" smtClean="0"/>
              <a:t>10/25/18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FB9AB9-33BB-0048-AC26-B2DBC09FAE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FF8C1D-FB49-CE4F-8787-06749AD4E4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F5687-6B07-3F49-98C4-9C3497D04E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5381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D917C-B4BC-9C48-8A53-478828FD7E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6CA7A2-7131-5D4F-B84C-F3DD2B15CC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572988-4268-0B45-B1A6-30A649874A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EEB46-ED62-DD49-BD39-60C72884C8F8}" type="datetimeFigureOut">
              <a:rPr lang="en-US" smtClean="0"/>
              <a:t>10/25/18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E854A2-1A0D-2447-A4CC-6A41392EB7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51F9D7-E4A8-5440-AD21-28FE58882D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F5687-6B07-3F49-98C4-9C3497D04E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8057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418CE7-94A7-E14A-8A79-EC7931B36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900A44-5003-954E-B7DC-50E679E62B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13D730-88C7-FA4D-823B-8D90DC1125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C0208E-B0B4-5742-9436-037BC7C54B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EEB46-ED62-DD49-BD39-60C72884C8F8}" type="datetimeFigureOut">
              <a:rPr lang="en-US" smtClean="0"/>
              <a:t>10/25/18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F36398-8425-5443-8AC6-EC05813A4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CFE59A-8653-124D-8550-935CF7B92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F5687-6B07-3F49-98C4-9C3497D04E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9019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D72311-6CD8-AA4F-9D7B-43B1FC343B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322150-70CC-C349-AF3C-D722DFC449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AF631B-5115-DE43-B991-62ACBD23B0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5998027-F7AF-C44F-A3F6-6D41ACE30A4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2FB797D-388A-144A-A2D7-9CD4D9526F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12A4C40-7AEE-0443-8C78-373A9013DA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EEB46-ED62-DD49-BD39-60C72884C8F8}" type="datetimeFigureOut">
              <a:rPr lang="en-US" smtClean="0"/>
              <a:t>10/25/18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86B6206-A27B-BB48-9D4C-E280FCC8C8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C7A9A37-E852-F743-A51B-EC132F54E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F5687-6B07-3F49-98C4-9C3497D04E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3732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83196A-D15A-1443-90C5-7E5AD322D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B37E007-E081-874E-AB27-37F5389CE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EEB46-ED62-DD49-BD39-60C72884C8F8}" type="datetimeFigureOut">
              <a:rPr lang="en-US" smtClean="0"/>
              <a:t>10/25/18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E2EA20-E7DB-F946-8709-3F6BBC2A12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91DC95-EEF5-994B-81D4-593B560C33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F5687-6B07-3F49-98C4-9C3497D04E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9736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F447641-B722-CE4E-9585-75EEEB1072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EEB46-ED62-DD49-BD39-60C72884C8F8}" type="datetimeFigureOut">
              <a:rPr lang="en-US" smtClean="0"/>
              <a:t>10/25/18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997A14F-BC71-1345-AAF2-27840190CC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5B9783-6D82-1C42-AD05-2A51F8F023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F5687-6B07-3F49-98C4-9C3497D04E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6743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8778F-691C-344C-B1C6-AB4ACF7AB8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1BA820-178C-C446-9E34-564658C4AB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18493F-4FBA-B24A-92EB-84B3797C86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E4C4C0-D808-E543-B91F-6FA58DC7F0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EEB46-ED62-DD49-BD39-60C72884C8F8}" type="datetimeFigureOut">
              <a:rPr lang="en-US" smtClean="0"/>
              <a:t>10/25/18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9248E9-B8F7-2C4E-AEC2-FB84268B30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C7700B-5693-9D47-886A-E202782C71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F5687-6B07-3F49-98C4-9C3497D04E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536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88F567-667F-4F46-8256-9F017238FE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FFBA7AA-D0A1-0B43-B191-689B387F649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EE2AB6-94E6-CF4C-9213-98FC582230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7EE67A-74F9-314D-BE36-EA361E0E3D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EEB46-ED62-DD49-BD39-60C72884C8F8}" type="datetimeFigureOut">
              <a:rPr lang="en-US" smtClean="0"/>
              <a:t>10/25/18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9D64C0-3500-D047-9A36-CA8CA611B2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F60C43-A217-1246-8DD1-E134FE34C6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F5687-6B07-3F49-98C4-9C3497D04E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6052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1643D99-E522-7A4D-9C8A-8B80D1432B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E4E73A-B83E-AA49-B805-0F79479496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E97FDF-7EA9-1C4A-A2CE-2758407F25C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CEEB46-ED62-DD49-BD39-60C72884C8F8}" type="datetimeFigureOut">
              <a:rPr lang="en-US" smtClean="0"/>
              <a:t>10/25/18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D79254-4FDC-EC4C-B12C-A5167D05DC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9784E5-A9CF-824F-80E2-C270195DE9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7F5687-6B07-3F49-98C4-9C3497D04E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2083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3.pn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4.jpg"/><Relationship Id="rId9" Type="http://schemas.microsoft.com/office/2007/relationships/diagramDrawing" Target="../diagrams/drawing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13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EFB875D7-2F91-BB45-989A-8635EFDE42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4758" y="4816518"/>
            <a:ext cx="2447242" cy="204148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4168717-C1C0-FD4D-8863-BBBAE4A25B6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>
            <a:off x="-19648" y="23150"/>
            <a:ext cx="12211648" cy="6825057"/>
          </a:xfrm>
          <a:prstGeom prst="rect">
            <a:avLst/>
          </a:prstGeom>
          <a:effectLst>
            <a:outerShdw blurRad="50800" dir="5400000" algn="ctr" rotWithShape="0">
              <a:srgbClr val="000000"/>
            </a:outerShdw>
            <a:reflection stA="0" endPos="65000" dist="50800" dir="5400000" sy="-100000" algn="bl" rotWithShape="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DE970E5-7AA4-C145-946E-EBC92A96473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800" b="1" dirty="0"/>
              <a:t>Project Mcnulty:</a:t>
            </a:r>
            <a:br>
              <a:rPr lang="en-US" sz="4800" b="1" dirty="0"/>
            </a:br>
            <a:r>
              <a:rPr lang="en-US" sz="4800" b="1" dirty="0"/>
              <a:t>Predicting default risk of loans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1770E6-B9AA-C44F-B5B2-6AA51C6EA29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Meena Anantha Padmanabhan</a:t>
            </a:r>
          </a:p>
        </p:txBody>
      </p:sp>
    </p:spTree>
    <p:extLst>
      <p:ext uri="{BB962C8B-B14F-4D97-AF65-F5344CB8AC3E}">
        <p14:creationId xmlns:p14="http://schemas.microsoft.com/office/powerpoint/2010/main" val="4686749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metis.png">
            <a:extLst>
              <a:ext uri="{FF2B5EF4-FFF2-40B4-BE49-F238E27FC236}">
                <a16:creationId xmlns:a16="http://schemas.microsoft.com/office/drawing/2014/main" id="{2F533CA1-D58E-914C-B27A-96BE04D55D1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236"/>
          <a:stretch/>
        </p:blipFill>
        <p:spPr>
          <a:xfrm>
            <a:off x="11181144" y="5407376"/>
            <a:ext cx="1010856" cy="108602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3165257-32EB-B241-BFA6-6BAF00A66E41}"/>
              </a:ext>
            </a:extLst>
          </p:cNvPr>
          <p:cNvSpPr/>
          <p:nvPr/>
        </p:nvSpPr>
        <p:spPr>
          <a:xfrm rot="5400000">
            <a:off x="5948084" y="614084"/>
            <a:ext cx="295835" cy="12191999"/>
          </a:xfrm>
          <a:prstGeom prst="rect">
            <a:avLst/>
          </a:prstGeom>
          <a:solidFill>
            <a:schemeClr val="bg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5548814-988D-4D41-9BAB-D783C7B6B4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3217" y="1847522"/>
            <a:ext cx="5404053" cy="301534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797C6E4-FF3C-4E47-BD93-29CDF85D24DD}"/>
              </a:ext>
            </a:extLst>
          </p:cNvPr>
          <p:cNvSpPr txBox="1"/>
          <p:nvPr/>
        </p:nvSpPr>
        <p:spPr>
          <a:xfrm>
            <a:off x="8080457" y="1443807"/>
            <a:ext cx="27840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Decision Tree Classifier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B01727E-FA70-EF41-A44B-6C802969C6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5328" y="1900020"/>
            <a:ext cx="4949887" cy="2870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3105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0664EA6-6B27-2B42-94EB-8E16A9A585B4}"/>
              </a:ext>
            </a:extLst>
          </p:cNvPr>
          <p:cNvSpPr txBox="1"/>
          <p:nvPr/>
        </p:nvSpPr>
        <p:spPr>
          <a:xfrm>
            <a:off x="146614" y="949127"/>
            <a:ext cx="11875625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endParaRPr lang="en-US" sz="2200" dirty="0"/>
          </a:p>
          <a:p>
            <a:pPr lvl="1"/>
            <a:endParaRPr lang="en-US" sz="22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pic>
        <p:nvPicPr>
          <p:cNvPr id="17" name="Picture 16" descr="metis.png">
            <a:extLst>
              <a:ext uri="{FF2B5EF4-FFF2-40B4-BE49-F238E27FC236}">
                <a16:creationId xmlns:a16="http://schemas.microsoft.com/office/drawing/2014/main" id="{2F533CA1-D58E-914C-B27A-96BE04D55D1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236"/>
          <a:stretch/>
        </p:blipFill>
        <p:spPr>
          <a:xfrm>
            <a:off x="11181144" y="5407376"/>
            <a:ext cx="1010856" cy="108602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7ED6A6D-37C3-EE45-8C54-B7DD27DDF8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8668" y="1728793"/>
            <a:ext cx="4241800" cy="28829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81276EF1-3E43-5742-952B-009F43C67E7E}"/>
              </a:ext>
            </a:extLst>
          </p:cNvPr>
          <p:cNvSpPr/>
          <p:nvPr/>
        </p:nvSpPr>
        <p:spPr>
          <a:xfrm rot="5400000">
            <a:off x="5948084" y="614084"/>
            <a:ext cx="295835" cy="12191999"/>
          </a:xfrm>
          <a:prstGeom prst="rect">
            <a:avLst/>
          </a:prstGeom>
          <a:solidFill>
            <a:schemeClr val="bg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>
              <a:solidFill>
                <a:schemeClr val="bg1"/>
              </a:solidFill>
            </a:endParaRPr>
          </a:p>
        </p:txBody>
      </p:sp>
      <p:sp>
        <p:nvSpPr>
          <p:cNvPr id="13" name="Pentagon 12">
            <a:extLst>
              <a:ext uri="{FF2B5EF4-FFF2-40B4-BE49-F238E27FC236}">
                <a16:creationId xmlns:a16="http://schemas.microsoft.com/office/drawing/2014/main" id="{BBE05028-6542-DE4A-A728-B60240BD5CDB}"/>
              </a:ext>
            </a:extLst>
          </p:cNvPr>
          <p:cNvSpPr/>
          <p:nvPr/>
        </p:nvSpPr>
        <p:spPr>
          <a:xfrm>
            <a:off x="4854119" y="89170"/>
            <a:ext cx="1575756" cy="381966"/>
          </a:xfrm>
          <a:prstGeom prst="homePlate">
            <a:avLst/>
          </a:prstGeom>
          <a:solidFill>
            <a:schemeClr val="bg2">
              <a:lumMod val="50000"/>
            </a:schemeClr>
          </a:solidFill>
          <a:ln>
            <a:solidFill>
              <a:srgbClr val="004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Problem Statement</a:t>
            </a:r>
          </a:p>
        </p:txBody>
      </p:sp>
      <p:sp>
        <p:nvSpPr>
          <p:cNvPr id="14" name="Chevron 13">
            <a:extLst>
              <a:ext uri="{FF2B5EF4-FFF2-40B4-BE49-F238E27FC236}">
                <a16:creationId xmlns:a16="http://schemas.microsoft.com/office/drawing/2014/main" id="{1C506F0A-8075-4C4B-B80C-084F7B40E5A0}"/>
              </a:ext>
            </a:extLst>
          </p:cNvPr>
          <p:cNvSpPr/>
          <p:nvPr/>
        </p:nvSpPr>
        <p:spPr>
          <a:xfrm>
            <a:off x="6232621" y="89170"/>
            <a:ext cx="1753663" cy="381966"/>
          </a:xfrm>
          <a:prstGeom prst="chevron">
            <a:avLst/>
          </a:prstGeom>
          <a:solidFill>
            <a:schemeClr val="bg2">
              <a:lumMod val="50000"/>
              <a:alpha val="50000"/>
            </a:schemeClr>
          </a:solidFill>
          <a:ln>
            <a:solidFill>
              <a:srgbClr val="004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Approach</a:t>
            </a:r>
          </a:p>
        </p:txBody>
      </p:sp>
      <p:sp>
        <p:nvSpPr>
          <p:cNvPr id="16" name="Chevron 15">
            <a:extLst>
              <a:ext uri="{FF2B5EF4-FFF2-40B4-BE49-F238E27FC236}">
                <a16:creationId xmlns:a16="http://schemas.microsoft.com/office/drawing/2014/main" id="{22D9DA66-BC33-BC4D-9C08-E7592F4D6C5E}"/>
              </a:ext>
            </a:extLst>
          </p:cNvPr>
          <p:cNvSpPr/>
          <p:nvPr/>
        </p:nvSpPr>
        <p:spPr>
          <a:xfrm>
            <a:off x="7803476" y="89170"/>
            <a:ext cx="1588464" cy="381966"/>
          </a:xfrm>
          <a:prstGeom prst="chevron">
            <a:avLst/>
          </a:prstGeom>
          <a:solidFill>
            <a:schemeClr val="bg2">
              <a:lumMod val="50000"/>
              <a:alpha val="50000"/>
            </a:schemeClr>
          </a:solidFill>
          <a:ln>
            <a:solidFill>
              <a:srgbClr val="004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EDA</a:t>
            </a:r>
          </a:p>
        </p:txBody>
      </p:sp>
      <p:sp>
        <p:nvSpPr>
          <p:cNvPr id="25" name="Chevron 24">
            <a:extLst>
              <a:ext uri="{FF2B5EF4-FFF2-40B4-BE49-F238E27FC236}">
                <a16:creationId xmlns:a16="http://schemas.microsoft.com/office/drawing/2014/main" id="{56EB7F21-69EE-1249-919E-56C7C1324EF0}"/>
              </a:ext>
            </a:extLst>
          </p:cNvPr>
          <p:cNvSpPr/>
          <p:nvPr/>
        </p:nvSpPr>
        <p:spPr>
          <a:xfrm>
            <a:off x="9191624" y="89171"/>
            <a:ext cx="1588464" cy="381966"/>
          </a:xfrm>
          <a:prstGeom prst="chevron">
            <a:avLst/>
          </a:prstGeom>
          <a:solidFill>
            <a:schemeClr val="bg2">
              <a:lumMod val="50000"/>
              <a:alpha val="50000"/>
            </a:schemeClr>
          </a:solidFill>
          <a:ln>
            <a:solidFill>
              <a:srgbClr val="004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Model results</a:t>
            </a:r>
          </a:p>
        </p:txBody>
      </p:sp>
      <p:sp>
        <p:nvSpPr>
          <p:cNvPr id="27" name="Chevron 26">
            <a:extLst>
              <a:ext uri="{FF2B5EF4-FFF2-40B4-BE49-F238E27FC236}">
                <a16:creationId xmlns:a16="http://schemas.microsoft.com/office/drawing/2014/main" id="{765E0E51-466E-9045-8E10-7E94F93C391D}"/>
              </a:ext>
            </a:extLst>
          </p:cNvPr>
          <p:cNvSpPr/>
          <p:nvPr/>
        </p:nvSpPr>
        <p:spPr>
          <a:xfrm>
            <a:off x="10579772" y="89170"/>
            <a:ext cx="1601170" cy="381966"/>
          </a:xfrm>
          <a:prstGeom prst="chevron">
            <a:avLst/>
          </a:prstGeom>
          <a:solidFill>
            <a:schemeClr val="bg2">
              <a:lumMod val="50000"/>
              <a:alpha val="50000"/>
            </a:schemeClr>
          </a:solidFill>
          <a:ln>
            <a:solidFill>
              <a:srgbClr val="004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Application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0EE2699A-C2C0-0E4B-BC9C-945C30BB43D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1750330"/>
              </p:ext>
            </p:extLst>
          </p:nvPr>
        </p:nvGraphicFramePr>
        <p:xfrm>
          <a:off x="422598" y="754390"/>
          <a:ext cx="6580086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4796038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metis.png">
            <a:extLst>
              <a:ext uri="{FF2B5EF4-FFF2-40B4-BE49-F238E27FC236}">
                <a16:creationId xmlns:a16="http://schemas.microsoft.com/office/drawing/2014/main" id="{2F533CA1-D58E-914C-B27A-96BE04D55D1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236"/>
          <a:stretch/>
        </p:blipFill>
        <p:spPr>
          <a:xfrm>
            <a:off x="11181144" y="5407376"/>
            <a:ext cx="1010856" cy="1086023"/>
          </a:xfrm>
          <a:prstGeom prst="rect">
            <a:avLst/>
          </a:prstGeom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3EA6E3B0-299D-3E4A-A671-6053CB06FE4A}"/>
              </a:ext>
            </a:extLst>
          </p:cNvPr>
          <p:cNvSpPr/>
          <p:nvPr/>
        </p:nvSpPr>
        <p:spPr>
          <a:xfrm>
            <a:off x="474562" y="1951060"/>
            <a:ext cx="11308466" cy="2098541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5F4451A5-9CDC-5E40-9A5F-82EC89917DF2}"/>
              </a:ext>
            </a:extLst>
          </p:cNvPr>
          <p:cNvSpPr/>
          <p:nvPr/>
        </p:nvSpPr>
        <p:spPr>
          <a:xfrm>
            <a:off x="689319" y="2044256"/>
            <a:ext cx="1520327" cy="817809"/>
          </a:xfrm>
          <a:prstGeom prst="round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Application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0AB71B88-3335-0842-8DB3-DCF62CEF5619}"/>
              </a:ext>
            </a:extLst>
          </p:cNvPr>
          <p:cNvSpPr/>
          <p:nvPr/>
        </p:nvSpPr>
        <p:spPr>
          <a:xfrm>
            <a:off x="8346948" y="2080881"/>
            <a:ext cx="1520327" cy="817809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solidFill>
              <a:srgbClr val="004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Fully Paid</a:t>
            </a:r>
          </a:p>
        </p:txBody>
      </p:sp>
      <p:sp>
        <p:nvSpPr>
          <p:cNvPr id="36" name="Right Arrow 35">
            <a:extLst>
              <a:ext uri="{FF2B5EF4-FFF2-40B4-BE49-F238E27FC236}">
                <a16:creationId xmlns:a16="http://schemas.microsoft.com/office/drawing/2014/main" id="{55A84CDA-523F-8541-96FC-83219BFEEC24}"/>
              </a:ext>
            </a:extLst>
          </p:cNvPr>
          <p:cNvSpPr/>
          <p:nvPr/>
        </p:nvSpPr>
        <p:spPr>
          <a:xfrm>
            <a:off x="6081322" y="2396137"/>
            <a:ext cx="2265626" cy="246174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E4C3AEEE-FB10-2A40-AA0B-A17FE150AC06}"/>
              </a:ext>
            </a:extLst>
          </p:cNvPr>
          <p:cNvSpPr/>
          <p:nvPr/>
        </p:nvSpPr>
        <p:spPr>
          <a:xfrm>
            <a:off x="4547976" y="2053326"/>
            <a:ext cx="1520327" cy="817809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solidFill>
              <a:srgbClr val="004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Current on Loan term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D05EA458-3C93-FA41-9D40-8A7F6F076164}"/>
              </a:ext>
            </a:extLst>
          </p:cNvPr>
          <p:cNvSpPr/>
          <p:nvPr/>
        </p:nvSpPr>
        <p:spPr>
          <a:xfrm>
            <a:off x="6479454" y="3115016"/>
            <a:ext cx="1520327" cy="817809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solidFill>
              <a:srgbClr val="004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Delinquent 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49A2C42C-FE0F-DF44-8620-7A1EA78EA173}"/>
              </a:ext>
            </a:extLst>
          </p:cNvPr>
          <p:cNvSpPr/>
          <p:nvPr/>
        </p:nvSpPr>
        <p:spPr>
          <a:xfrm>
            <a:off x="8351589" y="3115016"/>
            <a:ext cx="1520327" cy="817809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solidFill>
              <a:srgbClr val="004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Charge-off/Default</a:t>
            </a:r>
          </a:p>
        </p:txBody>
      </p:sp>
      <p:sp>
        <p:nvSpPr>
          <p:cNvPr id="39" name="Right Arrow 38">
            <a:extLst>
              <a:ext uri="{FF2B5EF4-FFF2-40B4-BE49-F238E27FC236}">
                <a16:creationId xmlns:a16="http://schemas.microsoft.com/office/drawing/2014/main" id="{11C92004-AE27-2A4A-9EBB-280F0A2269DD}"/>
              </a:ext>
            </a:extLst>
          </p:cNvPr>
          <p:cNvSpPr/>
          <p:nvPr/>
        </p:nvSpPr>
        <p:spPr>
          <a:xfrm>
            <a:off x="8000102" y="3409411"/>
            <a:ext cx="351487" cy="197039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Down Arrow 8">
            <a:extLst>
              <a:ext uri="{FF2B5EF4-FFF2-40B4-BE49-F238E27FC236}">
                <a16:creationId xmlns:a16="http://schemas.microsoft.com/office/drawing/2014/main" id="{4324092C-000A-4241-8249-44E55E555FF0}"/>
              </a:ext>
            </a:extLst>
          </p:cNvPr>
          <p:cNvSpPr/>
          <p:nvPr/>
        </p:nvSpPr>
        <p:spPr>
          <a:xfrm rot="16200000">
            <a:off x="5755684" y="2875229"/>
            <a:ext cx="191821" cy="1260185"/>
          </a:xfrm>
          <a:prstGeom prst="down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B85DEE0-0D1D-5742-BE59-33F31F4B6B39}"/>
              </a:ext>
            </a:extLst>
          </p:cNvPr>
          <p:cNvSpPr/>
          <p:nvPr/>
        </p:nvSpPr>
        <p:spPr>
          <a:xfrm>
            <a:off x="5219839" y="2853230"/>
            <a:ext cx="92941" cy="602498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F3FEA2A0-0775-5B48-AAD5-EBFD79068BA0}"/>
              </a:ext>
            </a:extLst>
          </p:cNvPr>
          <p:cNvSpPr/>
          <p:nvPr/>
        </p:nvSpPr>
        <p:spPr>
          <a:xfrm>
            <a:off x="2626842" y="2044256"/>
            <a:ext cx="1520327" cy="817809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solidFill>
              <a:srgbClr val="004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Approved  </a:t>
            </a:r>
          </a:p>
        </p:txBody>
      </p:sp>
      <p:sp>
        <p:nvSpPr>
          <p:cNvPr id="46" name="Right Arrow 45">
            <a:extLst>
              <a:ext uri="{FF2B5EF4-FFF2-40B4-BE49-F238E27FC236}">
                <a16:creationId xmlns:a16="http://schemas.microsoft.com/office/drawing/2014/main" id="{716C11E1-1F1B-2F46-93C4-FFC958118A6B}"/>
              </a:ext>
            </a:extLst>
          </p:cNvPr>
          <p:cNvSpPr/>
          <p:nvPr/>
        </p:nvSpPr>
        <p:spPr>
          <a:xfrm>
            <a:off x="4147169" y="2477250"/>
            <a:ext cx="420937" cy="165060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311940C3-06CF-5945-9DBC-B1B606F70AD8}"/>
              </a:ext>
            </a:extLst>
          </p:cNvPr>
          <p:cNvSpPr/>
          <p:nvPr/>
        </p:nvSpPr>
        <p:spPr>
          <a:xfrm rot="5400000">
            <a:off x="5948084" y="614084"/>
            <a:ext cx="295835" cy="12191999"/>
          </a:xfrm>
          <a:prstGeom prst="rect">
            <a:avLst/>
          </a:prstGeom>
          <a:solidFill>
            <a:schemeClr val="bg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>
              <a:solidFill>
                <a:schemeClr val="bg1"/>
              </a:solidFill>
            </a:endParaRPr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3B0D05B6-B87E-8942-8F35-2DC388CC63BF}"/>
              </a:ext>
            </a:extLst>
          </p:cNvPr>
          <p:cNvSpPr/>
          <p:nvPr/>
        </p:nvSpPr>
        <p:spPr>
          <a:xfrm>
            <a:off x="2215970" y="2458571"/>
            <a:ext cx="420937" cy="165060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FE64F63F-356E-DB4E-877E-DCA9BAFCFCA0}"/>
              </a:ext>
            </a:extLst>
          </p:cNvPr>
          <p:cNvSpPr/>
          <p:nvPr/>
        </p:nvSpPr>
        <p:spPr>
          <a:xfrm>
            <a:off x="10099819" y="3106829"/>
            <a:ext cx="1520327" cy="817809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solidFill>
              <a:srgbClr val="004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Recovery /Settlement</a:t>
            </a:r>
          </a:p>
        </p:txBody>
      </p:sp>
      <p:sp>
        <p:nvSpPr>
          <p:cNvPr id="30" name="Right Arrow 29">
            <a:extLst>
              <a:ext uri="{FF2B5EF4-FFF2-40B4-BE49-F238E27FC236}">
                <a16:creationId xmlns:a16="http://schemas.microsoft.com/office/drawing/2014/main" id="{38DC1235-AD7E-D145-A79E-C60CF6B99D59}"/>
              </a:ext>
            </a:extLst>
          </p:cNvPr>
          <p:cNvSpPr/>
          <p:nvPr/>
        </p:nvSpPr>
        <p:spPr>
          <a:xfrm>
            <a:off x="9883491" y="3420986"/>
            <a:ext cx="227903" cy="180247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Title 4">
            <a:extLst>
              <a:ext uri="{FF2B5EF4-FFF2-40B4-BE49-F238E27FC236}">
                <a16:creationId xmlns:a16="http://schemas.microsoft.com/office/drawing/2014/main" id="{1857E23E-85C7-E346-A2D5-6147CDACE3FF}"/>
              </a:ext>
            </a:extLst>
          </p:cNvPr>
          <p:cNvSpPr txBox="1">
            <a:spLocks/>
          </p:cNvSpPr>
          <p:nvPr/>
        </p:nvSpPr>
        <p:spPr>
          <a:xfrm>
            <a:off x="474562" y="514426"/>
            <a:ext cx="11365375" cy="100398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b="1" dirty="0"/>
              <a:t>Understanding the lifecycle of a loan helps in determining modeling approach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95853EC3-8E82-564B-8C47-38484FCBE14B}"/>
              </a:ext>
            </a:extLst>
          </p:cNvPr>
          <p:cNvSpPr/>
          <p:nvPr/>
        </p:nvSpPr>
        <p:spPr>
          <a:xfrm>
            <a:off x="660703" y="3115529"/>
            <a:ext cx="1520327" cy="817809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solidFill>
              <a:srgbClr val="004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Rejected</a:t>
            </a:r>
          </a:p>
        </p:txBody>
      </p:sp>
      <p:sp>
        <p:nvSpPr>
          <p:cNvPr id="35" name="Right Arrow 34">
            <a:extLst>
              <a:ext uri="{FF2B5EF4-FFF2-40B4-BE49-F238E27FC236}">
                <a16:creationId xmlns:a16="http://schemas.microsoft.com/office/drawing/2014/main" id="{3A404320-C3E5-3648-8830-7292E03CFD7D}"/>
              </a:ext>
            </a:extLst>
          </p:cNvPr>
          <p:cNvSpPr/>
          <p:nvPr/>
        </p:nvSpPr>
        <p:spPr>
          <a:xfrm rot="5400000">
            <a:off x="1301804" y="2906119"/>
            <a:ext cx="238123" cy="189291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696F533-BB97-274A-9BF6-D23861A9C84F}"/>
              </a:ext>
            </a:extLst>
          </p:cNvPr>
          <p:cNvSpPr/>
          <p:nvPr/>
        </p:nvSpPr>
        <p:spPr>
          <a:xfrm>
            <a:off x="4147169" y="4664598"/>
            <a:ext cx="6131150" cy="428263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Performance window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14D8303-54E5-B44F-A8BF-3A481B9EB94E}"/>
              </a:ext>
            </a:extLst>
          </p:cNvPr>
          <p:cNvCxnSpPr/>
          <p:nvPr/>
        </p:nvCxnSpPr>
        <p:spPr>
          <a:xfrm flipV="1">
            <a:off x="4147169" y="5092861"/>
            <a:ext cx="0" cy="682907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FEC4AA3-347D-2144-B35F-E217A5D03B26}"/>
              </a:ext>
            </a:extLst>
          </p:cNvPr>
          <p:cNvCxnSpPr/>
          <p:nvPr/>
        </p:nvCxnSpPr>
        <p:spPr>
          <a:xfrm>
            <a:off x="4147169" y="4664598"/>
            <a:ext cx="0" cy="428263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46BB8C8-D60D-6B47-91E9-FB833B1800C7}"/>
              </a:ext>
            </a:extLst>
          </p:cNvPr>
          <p:cNvSpPr txBox="1"/>
          <p:nvPr/>
        </p:nvSpPr>
        <p:spPr>
          <a:xfrm>
            <a:off x="2318369" y="4694064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History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AE1E703-C8AF-2548-AFCE-5CABC3E18F5C}"/>
              </a:ext>
            </a:extLst>
          </p:cNvPr>
          <p:cNvSpPr txBox="1"/>
          <p:nvPr/>
        </p:nvSpPr>
        <p:spPr>
          <a:xfrm>
            <a:off x="3278225" y="5811740"/>
            <a:ext cx="1857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Observation point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A8ED57D6-B41C-A347-9B52-523E3DE53210}"/>
              </a:ext>
            </a:extLst>
          </p:cNvPr>
          <p:cNvSpPr/>
          <p:nvPr/>
        </p:nvSpPr>
        <p:spPr>
          <a:xfrm>
            <a:off x="1482401" y="4664597"/>
            <a:ext cx="2664767" cy="42826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History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F26FECF-2C78-8A47-9EA1-7BC6B42C77B1}"/>
              </a:ext>
            </a:extLst>
          </p:cNvPr>
          <p:cNvSpPr txBox="1"/>
          <p:nvPr/>
        </p:nvSpPr>
        <p:spPr>
          <a:xfrm>
            <a:off x="472831" y="4095383"/>
            <a:ext cx="36743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Model Building approach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0BC9D53-1D3F-D940-B1DA-70775090C21F}"/>
              </a:ext>
            </a:extLst>
          </p:cNvPr>
          <p:cNvSpPr txBox="1"/>
          <p:nvPr/>
        </p:nvSpPr>
        <p:spPr>
          <a:xfrm>
            <a:off x="472830" y="1490258"/>
            <a:ext cx="36743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Lifecyle of a loan</a:t>
            </a:r>
          </a:p>
        </p:txBody>
      </p:sp>
      <p:sp>
        <p:nvSpPr>
          <p:cNvPr id="55" name="Pentagon 54">
            <a:extLst>
              <a:ext uri="{FF2B5EF4-FFF2-40B4-BE49-F238E27FC236}">
                <a16:creationId xmlns:a16="http://schemas.microsoft.com/office/drawing/2014/main" id="{005BA1DA-144D-D344-AA93-AE27D8352959}"/>
              </a:ext>
            </a:extLst>
          </p:cNvPr>
          <p:cNvSpPr/>
          <p:nvPr/>
        </p:nvSpPr>
        <p:spPr>
          <a:xfrm>
            <a:off x="4854119" y="89170"/>
            <a:ext cx="1575756" cy="381966"/>
          </a:xfrm>
          <a:prstGeom prst="homePlate">
            <a:avLst/>
          </a:prstGeom>
          <a:solidFill>
            <a:schemeClr val="bg2">
              <a:lumMod val="50000"/>
              <a:alpha val="50000"/>
            </a:schemeClr>
          </a:solidFill>
          <a:ln>
            <a:solidFill>
              <a:srgbClr val="004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Problem Statement</a:t>
            </a:r>
          </a:p>
        </p:txBody>
      </p:sp>
      <p:sp>
        <p:nvSpPr>
          <p:cNvPr id="56" name="Chevron 55">
            <a:extLst>
              <a:ext uri="{FF2B5EF4-FFF2-40B4-BE49-F238E27FC236}">
                <a16:creationId xmlns:a16="http://schemas.microsoft.com/office/drawing/2014/main" id="{C254D73D-3530-3945-8D09-85893E29478E}"/>
              </a:ext>
            </a:extLst>
          </p:cNvPr>
          <p:cNvSpPr/>
          <p:nvPr/>
        </p:nvSpPr>
        <p:spPr>
          <a:xfrm>
            <a:off x="6232621" y="89170"/>
            <a:ext cx="1753663" cy="381966"/>
          </a:xfrm>
          <a:prstGeom prst="chevron">
            <a:avLst/>
          </a:prstGeom>
          <a:solidFill>
            <a:schemeClr val="bg2">
              <a:lumMod val="50000"/>
            </a:schemeClr>
          </a:solidFill>
          <a:ln>
            <a:solidFill>
              <a:srgbClr val="004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Approach</a:t>
            </a:r>
          </a:p>
        </p:txBody>
      </p:sp>
      <p:sp>
        <p:nvSpPr>
          <p:cNvPr id="57" name="Chevron 56">
            <a:extLst>
              <a:ext uri="{FF2B5EF4-FFF2-40B4-BE49-F238E27FC236}">
                <a16:creationId xmlns:a16="http://schemas.microsoft.com/office/drawing/2014/main" id="{56EE6D4D-5948-EA46-9C5D-D017A34B2DAD}"/>
              </a:ext>
            </a:extLst>
          </p:cNvPr>
          <p:cNvSpPr/>
          <p:nvPr/>
        </p:nvSpPr>
        <p:spPr>
          <a:xfrm>
            <a:off x="7803476" y="89170"/>
            <a:ext cx="1588464" cy="381966"/>
          </a:xfrm>
          <a:prstGeom prst="chevron">
            <a:avLst/>
          </a:prstGeom>
          <a:solidFill>
            <a:schemeClr val="bg2">
              <a:lumMod val="50000"/>
              <a:alpha val="50000"/>
            </a:schemeClr>
          </a:solidFill>
          <a:ln>
            <a:solidFill>
              <a:srgbClr val="004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EDA</a:t>
            </a:r>
          </a:p>
        </p:txBody>
      </p:sp>
      <p:sp>
        <p:nvSpPr>
          <p:cNvPr id="58" name="Chevron 57">
            <a:extLst>
              <a:ext uri="{FF2B5EF4-FFF2-40B4-BE49-F238E27FC236}">
                <a16:creationId xmlns:a16="http://schemas.microsoft.com/office/drawing/2014/main" id="{7574E693-54B5-8E47-A30F-A48FB52CB88A}"/>
              </a:ext>
            </a:extLst>
          </p:cNvPr>
          <p:cNvSpPr/>
          <p:nvPr/>
        </p:nvSpPr>
        <p:spPr>
          <a:xfrm>
            <a:off x="9191624" y="89171"/>
            <a:ext cx="1588464" cy="381966"/>
          </a:xfrm>
          <a:prstGeom prst="chevron">
            <a:avLst/>
          </a:prstGeom>
          <a:solidFill>
            <a:schemeClr val="bg2">
              <a:lumMod val="50000"/>
              <a:alpha val="50000"/>
            </a:schemeClr>
          </a:solidFill>
          <a:ln>
            <a:solidFill>
              <a:srgbClr val="004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Model results</a:t>
            </a:r>
          </a:p>
        </p:txBody>
      </p:sp>
      <p:sp>
        <p:nvSpPr>
          <p:cNvPr id="59" name="Chevron 58">
            <a:extLst>
              <a:ext uri="{FF2B5EF4-FFF2-40B4-BE49-F238E27FC236}">
                <a16:creationId xmlns:a16="http://schemas.microsoft.com/office/drawing/2014/main" id="{FDDE3018-90FF-D74A-A746-951EE3CD02D9}"/>
              </a:ext>
            </a:extLst>
          </p:cNvPr>
          <p:cNvSpPr/>
          <p:nvPr/>
        </p:nvSpPr>
        <p:spPr>
          <a:xfrm>
            <a:off x="10579772" y="89170"/>
            <a:ext cx="1601170" cy="381966"/>
          </a:xfrm>
          <a:prstGeom prst="chevron">
            <a:avLst/>
          </a:prstGeom>
          <a:solidFill>
            <a:schemeClr val="bg2">
              <a:lumMod val="50000"/>
              <a:alpha val="50000"/>
            </a:schemeClr>
          </a:solidFill>
          <a:ln>
            <a:solidFill>
              <a:srgbClr val="004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Application</a:t>
            </a:r>
          </a:p>
        </p:txBody>
      </p:sp>
    </p:spTree>
    <p:extLst>
      <p:ext uri="{BB962C8B-B14F-4D97-AF65-F5344CB8AC3E}">
        <p14:creationId xmlns:p14="http://schemas.microsoft.com/office/powerpoint/2010/main" val="112605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metis.png">
            <a:extLst>
              <a:ext uri="{FF2B5EF4-FFF2-40B4-BE49-F238E27FC236}">
                <a16:creationId xmlns:a16="http://schemas.microsoft.com/office/drawing/2014/main" id="{2F533CA1-D58E-914C-B27A-96BE04D55D1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236"/>
          <a:stretch/>
        </p:blipFill>
        <p:spPr>
          <a:xfrm>
            <a:off x="11181144" y="5407376"/>
            <a:ext cx="1010856" cy="1086023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3686BF4-21D8-A848-B1B7-71BD958D9A3D}"/>
              </a:ext>
            </a:extLst>
          </p:cNvPr>
          <p:cNvSpPr/>
          <p:nvPr/>
        </p:nvSpPr>
        <p:spPr>
          <a:xfrm rot="5400000">
            <a:off x="5948084" y="614084"/>
            <a:ext cx="295835" cy="12191999"/>
          </a:xfrm>
          <a:prstGeom prst="rect">
            <a:avLst/>
          </a:prstGeom>
          <a:solidFill>
            <a:schemeClr val="bg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>
              <a:solidFill>
                <a:schemeClr val="bg1"/>
              </a:solidFill>
            </a:endParaRPr>
          </a:p>
        </p:txBody>
      </p:sp>
      <p:sp>
        <p:nvSpPr>
          <p:cNvPr id="29" name="Title 4">
            <a:extLst>
              <a:ext uri="{FF2B5EF4-FFF2-40B4-BE49-F238E27FC236}">
                <a16:creationId xmlns:a16="http://schemas.microsoft.com/office/drawing/2014/main" id="{920863A8-4BDF-2B46-8144-205A4B2538F3}"/>
              </a:ext>
            </a:extLst>
          </p:cNvPr>
          <p:cNvSpPr txBox="1">
            <a:spLocks/>
          </p:cNvSpPr>
          <p:nvPr/>
        </p:nvSpPr>
        <p:spPr>
          <a:xfrm>
            <a:off x="826625" y="490781"/>
            <a:ext cx="10515600" cy="100398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800" b="1" dirty="0"/>
          </a:p>
        </p:txBody>
      </p:sp>
      <p:sp>
        <p:nvSpPr>
          <p:cNvPr id="36" name="Pentagon 35">
            <a:extLst>
              <a:ext uri="{FF2B5EF4-FFF2-40B4-BE49-F238E27FC236}">
                <a16:creationId xmlns:a16="http://schemas.microsoft.com/office/drawing/2014/main" id="{7EEAFFDF-CD75-B44D-B6D9-703446663EF8}"/>
              </a:ext>
            </a:extLst>
          </p:cNvPr>
          <p:cNvSpPr/>
          <p:nvPr/>
        </p:nvSpPr>
        <p:spPr>
          <a:xfrm>
            <a:off x="4854119" y="89170"/>
            <a:ext cx="1575756" cy="381966"/>
          </a:xfrm>
          <a:prstGeom prst="homePlate">
            <a:avLst/>
          </a:prstGeom>
          <a:solidFill>
            <a:schemeClr val="bg2">
              <a:lumMod val="50000"/>
              <a:alpha val="50000"/>
            </a:schemeClr>
          </a:solidFill>
          <a:ln>
            <a:solidFill>
              <a:srgbClr val="004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Problem Statement</a:t>
            </a:r>
          </a:p>
        </p:txBody>
      </p:sp>
      <p:sp>
        <p:nvSpPr>
          <p:cNvPr id="37" name="Chevron 36">
            <a:extLst>
              <a:ext uri="{FF2B5EF4-FFF2-40B4-BE49-F238E27FC236}">
                <a16:creationId xmlns:a16="http://schemas.microsoft.com/office/drawing/2014/main" id="{B032C6C0-9D8E-5A43-BB9F-C8384E9094DE}"/>
              </a:ext>
            </a:extLst>
          </p:cNvPr>
          <p:cNvSpPr/>
          <p:nvPr/>
        </p:nvSpPr>
        <p:spPr>
          <a:xfrm>
            <a:off x="6232621" y="89170"/>
            <a:ext cx="1753663" cy="381966"/>
          </a:xfrm>
          <a:prstGeom prst="chevron">
            <a:avLst/>
          </a:prstGeom>
          <a:solidFill>
            <a:schemeClr val="bg2">
              <a:lumMod val="50000"/>
            </a:schemeClr>
          </a:solidFill>
          <a:ln>
            <a:solidFill>
              <a:srgbClr val="004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Approach</a:t>
            </a:r>
          </a:p>
        </p:txBody>
      </p:sp>
      <p:sp>
        <p:nvSpPr>
          <p:cNvPr id="38" name="Chevron 37">
            <a:extLst>
              <a:ext uri="{FF2B5EF4-FFF2-40B4-BE49-F238E27FC236}">
                <a16:creationId xmlns:a16="http://schemas.microsoft.com/office/drawing/2014/main" id="{E2B3C519-09B8-424F-BF00-1A1AD807A7E2}"/>
              </a:ext>
            </a:extLst>
          </p:cNvPr>
          <p:cNvSpPr/>
          <p:nvPr/>
        </p:nvSpPr>
        <p:spPr>
          <a:xfrm>
            <a:off x="7803476" y="89170"/>
            <a:ext cx="1588464" cy="381966"/>
          </a:xfrm>
          <a:prstGeom prst="chevron">
            <a:avLst/>
          </a:prstGeom>
          <a:solidFill>
            <a:schemeClr val="bg2">
              <a:lumMod val="50000"/>
              <a:alpha val="50000"/>
            </a:schemeClr>
          </a:solidFill>
          <a:ln>
            <a:solidFill>
              <a:srgbClr val="004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EDA</a:t>
            </a:r>
          </a:p>
        </p:txBody>
      </p:sp>
      <p:sp>
        <p:nvSpPr>
          <p:cNvPr id="39" name="Chevron 38">
            <a:extLst>
              <a:ext uri="{FF2B5EF4-FFF2-40B4-BE49-F238E27FC236}">
                <a16:creationId xmlns:a16="http://schemas.microsoft.com/office/drawing/2014/main" id="{CCDE3462-F167-2343-A835-791B591EC264}"/>
              </a:ext>
            </a:extLst>
          </p:cNvPr>
          <p:cNvSpPr/>
          <p:nvPr/>
        </p:nvSpPr>
        <p:spPr>
          <a:xfrm>
            <a:off x="9191624" y="89171"/>
            <a:ext cx="1588464" cy="381966"/>
          </a:xfrm>
          <a:prstGeom prst="chevron">
            <a:avLst/>
          </a:prstGeom>
          <a:solidFill>
            <a:schemeClr val="bg2">
              <a:lumMod val="50000"/>
              <a:alpha val="50000"/>
            </a:schemeClr>
          </a:solidFill>
          <a:ln>
            <a:solidFill>
              <a:srgbClr val="004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Model results</a:t>
            </a:r>
          </a:p>
        </p:txBody>
      </p:sp>
      <p:sp>
        <p:nvSpPr>
          <p:cNvPr id="40" name="Chevron 39">
            <a:extLst>
              <a:ext uri="{FF2B5EF4-FFF2-40B4-BE49-F238E27FC236}">
                <a16:creationId xmlns:a16="http://schemas.microsoft.com/office/drawing/2014/main" id="{84FE9E44-A6F1-C949-AD5B-38004724721B}"/>
              </a:ext>
            </a:extLst>
          </p:cNvPr>
          <p:cNvSpPr/>
          <p:nvPr/>
        </p:nvSpPr>
        <p:spPr>
          <a:xfrm>
            <a:off x="10579772" y="89170"/>
            <a:ext cx="1601170" cy="381966"/>
          </a:xfrm>
          <a:prstGeom prst="chevron">
            <a:avLst/>
          </a:prstGeom>
          <a:solidFill>
            <a:schemeClr val="bg2">
              <a:lumMod val="50000"/>
              <a:alpha val="50000"/>
            </a:schemeClr>
          </a:solidFill>
          <a:ln>
            <a:solidFill>
              <a:srgbClr val="004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Application</a:t>
            </a:r>
          </a:p>
        </p:txBody>
      </p:sp>
      <p:sp>
        <p:nvSpPr>
          <p:cNvPr id="43" name="Title 4">
            <a:extLst>
              <a:ext uri="{FF2B5EF4-FFF2-40B4-BE49-F238E27FC236}">
                <a16:creationId xmlns:a16="http://schemas.microsoft.com/office/drawing/2014/main" id="{E09B7185-8E04-FD46-A0FB-8B54066DD6AA}"/>
              </a:ext>
            </a:extLst>
          </p:cNvPr>
          <p:cNvSpPr txBox="1">
            <a:spLocks/>
          </p:cNvSpPr>
          <p:nvPr/>
        </p:nvSpPr>
        <p:spPr>
          <a:xfrm>
            <a:off x="474562" y="514426"/>
            <a:ext cx="11365375" cy="100398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b="1" dirty="0"/>
              <a:t>Three categories of features were used for model building</a:t>
            </a:r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FF60DBA9-BE8E-584B-B45F-7D549306464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24051844"/>
              </p:ext>
            </p:extLst>
          </p:nvPr>
        </p:nvGraphicFramePr>
        <p:xfrm>
          <a:off x="474562" y="1724628"/>
          <a:ext cx="10463514" cy="44137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916339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4879DCA-335E-3C4C-B8B9-1739EC219F8C}"/>
              </a:ext>
            </a:extLst>
          </p:cNvPr>
          <p:cNvSpPr/>
          <p:nvPr/>
        </p:nvSpPr>
        <p:spPr>
          <a:xfrm rot="5400000">
            <a:off x="5948084" y="614084"/>
            <a:ext cx="295835" cy="12191999"/>
          </a:xfrm>
          <a:prstGeom prst="rect">
            <a:avLst/>
          </a:prstGeom>
          <a:solidFill>
            <a:schemeClr val="bg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>
              <a:solidFill>
                <a:schemeClr val="bg1"/>
              </a:solidFill>
            </a:endParaRPr>
          </a:p>
        </p:txBody>
      </p:sp>
      <p:pic>
        <p:nvPicPr>
          <p:cNvPr id="17" name="Picture 16" descr="metis.png">
            <a:extLst>
              <a:ext uri="{FF2B5EF4-FFF2-40B4-BE49-F238E27FC236}">
                <a16:creationId xmlns:a16="http://schemas.microsoft.com/office/drawing/2014/main" id="{2F533CA1-D58E-914C-B27A-96BE04D55D1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236"/>
          <a:stretch/>
        </p:blipFill>
        <p:spPr>
          <a:xfrm>
            <a:off x="11181144" y="5407376"/>
            <a:ext cx="1010856" cy="108602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DE4C5B1-7F4B-5643-A2B1-8133A82E4A53}"/>
              </a:ext>
            </a:extLst>
          </p:cNvPr>
          <p:cNvSpPr/>
          <p:nvPr/>
        </p:nvSpPr>
        <p:spPr>
          <a:xfrm>
            <a:off x="798653" y="4653023"/>
            <a:ext cx="682906" cy="2893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A1899B5-9DCF-874E-ABF5-F38D19C1075B}"/>
              </a:ext>
            </a:extLst>
          </p:cNvPr>
          <p:cNvSpPr/>
          <p:nvPr/>
        </p:nvSpPr>
        <p:spPr>
          <a:xfrm>
            <a:off x="5245261" y="4619479"/>
            <a:ext cx="682906" cy="2893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9DBA891-1F59-8A42-93F1-44930DD9708A}"/>
              </a:ext>
            </a:extLst>
          </p:cNvPr>
          <p:cNvSpPr/>
          <p:nvPr/>
        </p:nvSpPr>
        <p:spPr>
          <a:xfrm>
            <a:off x="626717" y="4625266"/>
            <a:ext cx="682906" cy="2893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Title 4">
            <a:extLst>
              <a:ext uri="{FF2B5EF4-FFF2-40B4-BE49-F238E27FC236}">
                <a16:creationId xmlns:a16="http://schemas.microsoft.com/office/drawing/2014/main" id="{C969E901-15A2-A340-B827-52FDDCF73692}"/>
              </a:ext>
            </a:extLst>
          </p:cNvPr>
          <p:cNvSpPr txBox="1">
            <a:spLocks/>
          </p:cNvSpPr>
          <p:nvPr/>
        </p:nvSpPr>
        <p:spPr>
          <a:xfrm>
            <a:off x="474562" y="514426"/>
            <a:ext cx="11365375" cy="100398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b="1" dirty="0"/>
              <a:t>The dataset indicates that the target variable is imbalanced  </a:t>
            </a:r>
          </a:p>
        </p:txBody>
      </p:sp>
      <p:sp>
        <p:nvSpPr>
          <p:cNvPr id="36" name="Pentagon 35">
            <a:extLst>
              <a:ext uri="{FF2B5EF4-FFF2-40B4-BE49-F238E27FC236}">
                <a16:creationId xmlns:a16="http://schemas.microsoft.com/office/drawing/2014/main" id="{131266AC-9C25-C141-85A9-F2DE44D6E197}"/>
              </a:ext>
            </a:extLst>
          </p:cNvPr>
          <p:cNvSpPr/>
          <p:nvPr/>
        </p:nvSpPr>
        <p:spPr>
          <a:xfrm>
            <a:off x="4854119" y="89170"/>
            <a:ext cx="1575756" cy="381966"/>
          </a:xfrm>
          <a:prstGeom prst="homePlate">
            <a:avLst/>
          </a:prstGeom>
          <a:solidFill>
            <a:schemeClr val="bg2">
              <a:lumMod val="50000"/>
              <a:alpha val="50000"/>
            </a:schemeClr>
          </a:solidFill>
          <a:ln>
            <a:solidFill>
              <a:srgbClr val="004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Problem Statement</a:t>
            </a:r>
          </a:p>
        </p:txBody>
      </p:sp>
      <p:sp>
        <p:nvSpPr>
          <p:cNvPr id="37" name="Chevron 36">
            <a:extLst>
              <a:ext uri="{FF2B5EF4-FFF2-40B4-BE49-F238E27FC236}">
                <a16:creationId xmlns:a16="http://schemas.microsoft.com/office/drawing/2014/main" id="{B5111EC3-8C93-CD44-B336-4B132CF0183B}"/>
              </a:ext>
            </a:extLst>
          </p:cNvPr>
          <p:cNvSpPr/>
          <p:nvPr/>
        </p:nvSpPr>
        <p:spPr>
          <a:xfrm>
            <a:off x="6232621" y="89170"/>
            <a:ext cx="1753663" cy="381966"/>
          </a:xfrm>
          <a:prstGeom prst="chevron">
            <a:avLst/>
          </a:prstGeom>
          <a:solidFill>
            <a:schemeClr val="bg2">
              <a:lumMod val="50000"/>
              <a:alpha val="50000"/>
            </a:schemeClr>
          </a:solidFill>
          <a:ln>
            <a:solidFill>
              <a:srgbClr val="004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Approach</a:t>
            </a:r>
          </a:p>
        </p:txBody>
      </p:sp>
      <p:sp>
        <p:nvSpPr>
          <p:cNvPr id="38" name="Chevron 37">
            <a:extLst>
              <a:ext uri="{FF2B5EF4-FFF2-40B4-BE49-F238E27FC236}">
                <a16:creationId xmlns:a16="http://schemas.microsoft.com/office/drawing/2014/main" id="{0D383ACE-8C11-2C4F-B093-1DA18094CE3B}"/>
              </a:ext>
            </a:extLst>
          </p:cNvPr>
          <p:cNvSpPr/>
          <p:nvPr/>
        </p:nvSpPr>
        <p:spPr>
          <a:xfrm>
            <a:off x="7803476" y="89170"/>
            <a:ext cx="1588464" cy="381966"/>
          </a:xfrm>
          <a:prstGeom prst="chevron">
            <a:avLst/>
          </a:prstGeom>
          <a:solidFill>
            <a:schemeClr val="bg2">
              <a:lumMod val="50000"/>
            </a:schemeClr>
          </a:solidFill>
          <a:ln>
            <a:solidFill>
              <a:srgbClr val="004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EDA</a:t>
            </a:r>
          </a:p>
        </p:txBody>
      </p:sp>
      <p:sp>
        <p:nvSpPr>
          <p:cNvPr id="39" name="Chevron 38">
            <a:extLst>
              <a:ext uri="{FF2B5EF4-FFF2-40B4-BE49-F238E27FC236}">
                <a16:creationId xmlns:a16="http://schemas.microsoft.com/office/drawing/2014/main" id="{2B44F13E-CC74-3F4C-8841-B7243FA6EBAD}"/>
              </a:ext>
            </a:extLst>
          </p:cNvPr>
          <p:cNvSpPr/>
          <p:nvPr/>
        </p:nvSpPr>
        <p:spPr>
          <a:xfrm>
            <a:off x="9191624" y="89171"/>
            <a:ext cx="1588464" cy="381966"/>
          </a:xfrm>
          <a:prstGeom prst="chevron">
            <a:avLst/>
          </a:prstGeom>
          <a:solidFill>
            <a:schemeClr val="bg2">
              <a:lumMod val="50000"/>
              <a:alpha val="50000"/>
            </a:schemeClr>
          </a:solidFill>
          <a:ln>
            <a:solidFill>
              <a:srgbClr val="004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Model results</a:t>
            </a:r>
          </a:p>
        </p:txBody>
      </p:sp>
      <p:sp>
        <p:nvSpPr>
          <p:cNvPr id="40" name="Chevron 39">
            <a:extLst>
              <a:ext uri="{FF2B5EF4-FFF2-40B4-BE49-F238E27FC236}">
                <a16:creationId xmlns:a16="http://schemas.microsoft.com/office/drawing/2014/main" id="{C9B17A5A-261C-7A43-B56E-8AC69E2217A6}"/>
              </a:ext>
            </a:extLst>
          </p:cNvPr>
          <p:cNvSpPr/>
          <p:nvPr/>
        </p:nvSpPr>
        <p:spPr>
          <a:xfrm>
            <a:off x="10579772" y="89170"/>
            <a:ext cx="1601170" cy="381966"/>
          </a:xfrm>
          <a:prstGeom prst="chevron">
            <a:avLst/>
          </a:prstGeom>
          <a:solidFill>
            <a:schemeClr val="bg2">
              <a:lumMod val="50000"/>
              <a:alpha val="50000"/>
            </a:schemeClr>
          </a:solidFill>
          <a:ln>
            <a:solidFill>
              <a:srgbClr val="004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Application</a:t>
            </a:r>
          </a:p>
        </p:txBody>
      </p:sp>
      <p:sp>
        <p:nvSpPr>
          <p:cNvPr id="27" name="Down Arrow 26">
            <a:extLst>
              <a:ext uri="{FF2B5EF4-FFF2-40B4-BE49-F238E27FC236}">
                <a16:creationId xmlns:a16="http://schemas.microsoft.com/office/drawing/2014/main" id="{AF5B5189-5573-1A4C-9556-0F934768B48C}"/>
              </a:ext>
            </a:extLst>
          </p:cNvPr>
          <p:cNvSpPr/>
          <p:nvPr/>
        </p:nvSpPr>
        <p:spPr>
          <a:xfrm rot="18358276">
            <a:off x="8988151" y="1208242"/>
            <a:ext cx="304904" cy="333523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235D8FF9-F8CC-B04D-8159-2C0C02DD89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6953" y="1587175"/>
            <a:ext cx="4808628" cy="4567301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8E8BEF11-A685-3747-A33C-CF46E26F70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8653" y="1561698"/>
            <a:ext cx="4972492" cy="4214070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183271B9-FB89-684E-AABF-A3B1D55F0575}"/>
              </a:ext>
            </a:extLst>
          </p:cNvPr>
          <p:cNvSpPr/>
          <p:nvPr/>
        </p:nvSpPr>
        <p:spPr>
          <a:xfrm>
            <a:off x="1562582" y="5514894"/>
            <a:ext cx="4208563" cy="27779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79A1E06-849D-8B4F-9571-28E0338C1065}"/>
              </a:ext>
            </a:extLst>
          </p:cNvPr>
          <p:cNvSpPr txBox="1"/>
          <p:nvPr/>
        </p:nvSpPr>
        <p:spPr>
          <a:xfrm>
            <a:off x="2875855" y="5775768"/>
            <a:ext cx="25580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Target variable</a:t>
            </a:r>
          </a:p>
        </p:txBody>
      </p:sp>
    </p:spTree>
    <p:extLst>
      <p:ext uri="{BB962C8B-B14F-4D97-AF65-F5344CB8AC3E}">
        <p14:creationId xmlns:p14="http://schemas.microsoft.com/office/powerpoint/2010/main" val="22045564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metis.png">
            <a:extLst>
              <a:ext uri="{FF2B5EF4-FFF2-40B4-BE49-F238E27FC236}">
                <a16:creationId xmlns:a16="http://schemas.microsoft.com/office/drawing/2014/main" id="{9AE7BA12-E288-8D46-9A2B-2F81F6C4C34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236"/>
          <a:stretch/>
        </p:blipFill>
        <p:spPr>
          <a:xfrm>
            <a:off x="11181144" y="5407376"/>
            <a:ext cx="1010856" cy="1086023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F88A7B64-3B2F-FA40-9620-AFDC1DA5BCBF}"/>
              </a:ext>
            </a:extLst>
          </p:cNvPr>
          <p:cNvSpPr/>
          <p:nvPr/>
        </p:nvSpPr>
        <p:spPr>
          <a:xfrm rot="5400000">
            <a:off x="5948084" y="614084"/>
            <a:ext cx="295835" cy="12191999"/>
          </a:xfrm>
          <a:prstGeom prst="rect">
            <a:avLst/>
          </a:prstGeom>
          <a:solidFill>
            <a:schemeClr val="bg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>
              <a:solidFill>
                <a:schemeClr val="bg1"/>
              </a:solidFill>
            </a:endParaRPr>
          </a:p>
        </p:txBody>
      </p:sp>
      <p:sp>
        <p:nvSpPr>
          <p:cNvPr id="35" name="Pentagon 34">
            <a:extLst>
              <a:ext uri="{FF2B5EF4-FFF2-40B4-BE49-F238E27FC236}">
                <a16:creationId xmlns:a16="http://schemas.microsoft.com/office/drawing/2014/main" id="{AE52ABB6-0E96-3C4A-8F57-8FF5561A28D0}"/>
              </a:ext>
            </a:extLst>
          </p:cNvPr>
          <p:cNvSpPr/>
          <p:nvPr/>
        </p:nvSpPr>
        <p:spPr>
          <a:xfrm>
            <a:off x="4854119" y="89170"/>
            <a:ext cx="1575756" cy="381966"/>
          </a:xfrm>
          <a:prstGeom prst="homePlate">
            <a:avLst/>
          </a:prstGeom>
          <a:solidFill>
            <a:schemeClr val="bg2">
              <a:lumMod val="50000"/>
              <a:alpha val="50000"/>
            </a:schemeClr>
          </a:solidFill>
          <a:ln>
            <a:solidFill>
              <a:srgbClr val="004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Problem Statement</a:t>
            </a:r>
          </a:p>
        </p:txBody>
      </p:sp>
      <p:sp>
        <p:nvSpPr>
          <p:cNvPr id="36" name="Chevron 35">
            <a:extLst>
              <a:ext uri="{FF2B5EF4-FFF2-40B4-BE49-F238E27FC236}">
                <a16:creationId xmlns:a16="http://schemas.microsoft.com/office/drawing/2014/main" id="{DAB75150-7EAC-534C-B88A-DB0B0AB8FB3D}"/>
              </a:ext>
            </a:extLst>
          </p:cNvPr>
          <p:cNvSpPr/>
          <p:nvPr/>
        </p:nvSpPr>
        <p:spPr>
          <a:xfrm>
            <a:off x="6232621" y="89170"/>
            <a:ext cx="1753663" cy="381966"/>
          </a:xfrm>
          <a:prstGeom prst="chevron">
            <a:avLst/>
          </a:prstGeom>
          <a:solidFill>
            <a:schemeClr val="bg2">
              <a:lumMod val="50000"/>
              <a:alpha val="50000"/>
            </a:schemeClr>
          </a:solidFill>
          <a:ln>
            <a:solidFill>
              <a:srgbClr val="004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Approach</a:t>
            </a:r>
          </a:p>
        </p:txBody>
      </p:sp>
      <p:sp>
        <p:nvSpPr>
          <p:cNvPr id="37" name="Chevron 36">
            <a:extLst>
              <a:ext uri="{FF2B5EF4-FFF2-40B4-BE49-F238E27FC236}">
                <a16:creationId xmlns:a16="http://schemas.microsoft.com/office/drawing/2014/main" id="{A422330A-C931-804B-BEFA-AFBE1EB514D4}"/>
              </a:ext>
            </a:extLst>
          </p:cNvPr>
          <p:cNvSpPr/>
          <p:nvPr/>
        </p:nvSpPr>
        <p:spPr>
          <a:xfrm>
            <a:off x="7803476" y="89170"/>
            <a:ext cx="1588464" cy="381966"/>
          </a:xfrm>
          <a:prstGeom prst="chevron">
            <a:avLst/>
          </a:prstGeom>
          <a:solidFill>
            <a:schemeClr val="bg2">
              <a:lumMod val="50000"/>
              <a:alpha val="50000"/>
            </a:schemeClr>
          </a:solidFill>
          <a:ln>
            <a:solidFill>
              <a:srgbClr val="004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EDA</a:t>
            </a:r>
          </a:p>
        </p:txBody>
      </p:sp>
      <p:sp>
        <p:nvSpPr>
          <p:cNvPr id="38" name="Chevron 37">
            <a:extLst>
              <a:ext uri="{FF2B5EF4-FFF2-40B4-BE49-F238E27FC236}">
                <a16:creationId xmlns:a16="http://schemas.microsoft.com/office/drawing/2014/main" id="{0A96269E-6F58-3C4F-BD83-6B32FE6C9439}"/>
              </a:ext>
            </a:extLst>
          </p:cNvPr>
          <p:cNvSpPr/>
          <p:nvPr/>
        </p:nvSpPr>
        <p:spPr>
          <a:xfrm>
            <a:off x="9191624" y="89171"/>
            <a:ext cx="1588464" cy="381966"/>
          </a:xfrm>
          <a:prstGeom prst="chevron">
            <a:avLst/>
          </a:prstGeom>
          <a:solidFill>
            <a:schemeClr val="bg2">
              <a:lumMod val="50000"/>
            </a:schemeClr>
          </a:solidFill>
          <a:ln>
            <a:solidFill>
              <a:srgbClr val="004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Model results</a:t>
            </a:r>
          </a:p>
        </p:txBody>
      </p:sp>
      <p:sp>
        <p:nvSpPr>
          <p:cNvPr id="39" name="Chevron 38">
            <a:extLst>
              <a:ext uri="{FF2B5EF4-FFF2-40B4-BE49-F238E27FC236}">
                <a16:creationId xmlns:a16="http://schemas.microsoft.com/office/drawing/2014/main" id="{EEA8B5BF-1E79-0949-ADFF-087AD684F1C2}"/>
              </a:ext>
            </a:extLst>
          </p:cNvPr>
          <p:cNvSpPr/>
          <p:nvPr/>
        </p:nvSpPr>
        <p:spPr>
          <a:xfrm>
            <a:off x="10579772" y="89170"/>
            <a:ext cx="1601170" cy="381966"/>
          </a:xfrm>
          <a:prstGeom prst="chevron">
            <a:avLst/>
          </a:prstGeom>
          <a:solidFill>
            <a:schemeClr val="bg2">
              <a:lumMod val="50000"/>
              <a:alpha val="50000"/>
            </a:schemeClr>
          </a:solidFill>
          <a:ln>
            <a:solidFill>
              <a:srgbClr val="004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Application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608951A-D083-2B43-98F8-E81CB1C429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561" y="1875098"/>
            <a:ext cx="5903573" cy="3958543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A3AF032E-8701-D843-B227-D3DE4AF012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2621" y="1875098"/>
            <a:ext cx="4930426" cy="4051139"/>
          </a:xfrm>
          <a:prstGeom prst="rect">
            <a:avLst/>
          </a:prstGeom>
        </p:spPr>
      </p:pic>
      <p:sp>
        <p:nvSpPr>
          <p:cNvPr id="48" name="Title 4">
            <a:extLst>
              <a:ext uri="{FF2B5EF4-FFF2-40B4-BE49-F238E27FC236}">
                <a16:creationId xmlns:a16="http://schemas.microsoft.com/office/drawing/2014/main" id="{6724A249-A72C-3349-A4C1-13CBE7197E5F}"/>
              </a:ext>
            </a:extLst>
          </p:cNvPr>
          <p:cNvSpPr txBox="1">
            <a:spLocks/>
          </p:cNvSpPr>
          <p:nvPr/>
        </p:nvSpPr>
        <p:spPr>
          <a:xfrm>
            <a:off x="474562" y="514426"/>
            <a:ext cx="11365375" cy="100398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b="1" dirty="0"/>
              <a:t>Decision Tree outperforms Logistic Regression and Naïve Bayes classifier</a:t>
            </a:r>
          </a:p>
        </p:txBody>
      </p:sp>
    </p:spTree>
    <p:extLst>
      <p:ext uri="{BB962C8B-B14F-4D97-AF65-F5344CB8AC3E}">
        <p14:creationId xmlns:p14="http://schemas.microsoft.com/office/powerpoint/2010/main" val="24996148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metis.png">
            <a:extLst>
              <a:ext uri="{FF2B5EF4-FFF2-40B4-BE49-F238E27FC236}">
                <a16:creationId xmlns:a16="http://schemas.microsoft.com/office/drawing/2014/main" id="{2F533CA1-D58E-914C-B27A-96BE04D55D1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236"/>
          <a:stretch/>
        </p:blipFill>
        <p:spPr>
          <a:xfrm>
            <a:off x="11181144" y="5407376"/>
            <a:ext cx="1010856" cy="1086023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14F08B1-0435-224F-A993-01E3B97B3F44}"/>
              </a:ext>
            </a:extLst>
          </p:cNvPr>
          <p:cNvSpPr/>
          <p:nvPr/>
        </p:nvSpPr>
        <p:spPr>
          <a:xfrm rot="5400000">
            <a:off x="5948084" y="614084"/>
            <a:ext cx="295835" cy="12191999"/>
          </a:xfrm>
          <a:prstGeom prst="rect">
            <a:avLst/>
          </a:prstGeom>
          <a:solidFill>
            <a:schemeClr val="bg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>
              <a:solidFill>
                <a:schemeClr val="bg1"/>
              </a:solidFill>
            </a:endParaRP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F80EF103-E3C5-6D42-9A37-CF8C58BB90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9993" y="1494763"/>
            <a:ext cx="6466376" cy="4570371"/>
          </a:xfrm>
          <a:prstGeom prst="rect">
            <a:avLst/>
          </a:prstGeom>
        </p:spPr>
      </p:pic>
      <p:sp>
        <p:nvSpPr>
          <p:cNvPr id="53" name="Pentagon 52">
            <a:extLst>
              <a:ext uri="{FF2B5EF4-FFF2-40B4-BE49-F238E27FC236}">
                <a16:creationId xmlns:a16="http://schemas.microsoft.com/office/drawing/2014/main" id="{2D36FCE9-22B2-FB4E-9B03-2DCD49D0917B}"/>
              </a:ext>
            </a:extLst>
          </p:cNvPr>
          <p:cNvSpPr/>
          <p:nvPr/>
        </p:nvSpPr>
        <p:spPr>
          <a:xfrm>
            <a:off x="4854119" y="89170"/>
            <a:ext cx="1575756" cy="381966"/>
          </a:xfrm>
          <a:prstGeom prst="homePlate">
            <a:avLst/>
          </a:prstGeom>
          <a:solidFill>
            <a:schemeClr val="bg2">
              <a:lumMod val="50000"/>
              <a:alpha val="50000"/>
            </a:schemeClr>
          </a:solidFill>
          <a:ln>
            <a:solidFill>
              <a:srgbClr val="004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Problem Statement</a:t>
            </a:r>
          </a:p>
        </p:txBody>
      </p:sp>
      <p:sp>
        <p:nvSpPr>
          <p:cNvPr id="54" name="Chevron 53">
            <a:extLst>
              <a:ext uri="{FF2B5EF4-FFF2-40B4-BE49-F238E27FC236}">
                <a16:creationId xmlns:a16="http://schemas.microsoft.com/office/drawing/2014/main" id="{38F4F9C9-AAD6-314A-B78D-57AA40D04B48}"/>
              </a:ext>
            </a:extLst>
          </p:cNvPr>
          <p:cNvSpPr/>
          <p:nvPr/>
        </p:nvSpPr>
        <p:spPr>
          <a:xfrm>
            <a:off x="6232621" y="89170"/>
            <a:ext cx="1753663" cy="381966"/>
          </a:xfrm>
          <a:prstGeom prst="chevron">
            <a:avLst/>
          </a:prstGeom>
          <a:solidFill>
            <a:schemeClr val="bg2">
              <a:lumMod val="50000"/>
              <a:alpha val="50000"/>
            </a:schemeClr>
          </a:solidFill>
          <a:ln>
            <a:solidFill>
              <a:srgbClr val="004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Approach</a:t>
            </a:r>
          </a:p>
        </p:txBody>
      </p:sp>
      <p:sp>
        <p:nvSpPr>
          <p:cNvPr id="55" name="Chevron 54">
            <a:extLst>
              <a:ext uri="{FF2B5EF4-FFF2-40B4-BE49-F238E27FC236}">
                <a16:creationId xmlns:a16="http://schemas.microsoft.com/office/drawing/2014/main" id="{50A30D1B-E337-0F43-8545-2AA7B6F61005}"/>
              </a:ext>
            </a:extLst>
          </p:cNvPr>
          <p:cNvSpPr/>
          <p:nvPr/>
        </p:nvSpPr>
        <p:spPr>
          <a:xfrm>
            <a:off x="7803476" y="89170"/>
            <a:ext cx="1588464" cy="381966"/>
          </a:xfrm>
          <a:prstGeom prst="chevron">
            <a:avLst/>
          </a:prstGeom>
          <a:solidFill>
            <a:schemeClr val="bg2">
              <a:lumMod val="50000"/>
              <a:alpha val="50000"/>
            </a:schemeClr>
          </a:solidFill>
          <a:ln>
            <a:solidFill>
              <a:srgbClr val="004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EDA</a:t>
            </a:r>
          </a:p>
        </p:txBody>
      </p:sp>
      <p:sp>
        <p:nvSpPr>
          <p:cNvPr id="56" name="Chevron 55">
            <a:extLst>
              <a:ext uri="{FF2B5EF4-FFF2-40B4-BE49-F238E27FC236}">
                <a16:creationId xmlns:a16="http://schemas.microsoft.com/office/drawing/2014/main" id="{1AF4216D-6A58-0D48-BCE9-520B08477520}"/>
              </a:ext>
            </a:extLst>
          </p:cNvPr>
          <p:cNvSpPr/>
          <p:nvPr/>
        </p:nvSpPr>
        <p:spPr>
          <a:xfrm>
            <a:off x="9191624" y="89171"/>
            <a:ext cx="1588464" cy="381966"/>
          </a:xfrm>
          <a:prstGeom prst="chevron">
            <a:avLst/>
          </a:prstGeom>
          <a:solidFill>
            <a:schemeClr val="bg2">
              <a:lumMod val="50000"/>
            </a:schemeClr>
          </a:solidFill>
          <a:ln>
            <a:solidFill>
              <a:srgbClr val="004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Model results</a:t>
            </a:r>
          </a:p>
        </p:txBody>
      </p:sp>
      <p:sp>
        <p:nvSpPr>
          <p:cNvPr id="57" name="Chevron 56">
            <a:extLst>
              <a:ext uri="{FF2B5EF4-FFF2-40B4-BE49-F238E27FC236}">
                <a16:creationId xmlns:a16="http://schemas.microsoft.com/office/drawing/2014/main" id="{6AAEAB69-607C-1E48-B50D-FFF58D6A270A}"/>
              </a:ext>
            </a:extLst>
          </p:cNvPr>
          <p:cNvSpPr/>
          <p:nvPr/>
        </p:nvSpPr>
        <p:spPr>
          <a:xfrm>
            <a:off x="10579772" y="89170"/>
            <a:ext cx="1601170" cy="381966"/>
          </a:xfrm>
          <a:prstGeom prst="chevron">
            <a:avLst/>
          </a:prstGeom>
          <a:solidFill>
            <a:schemeClr val="bg2">
              <a:lumMod val="50000"/>
              <a:alpha val="50000"/>
            </a:schemeClr>
          </a:solidFill>
          <a:ln>
            <a:solidFill>
              <a:srgbClr val="004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Application</a:t>
            </a:r>
          </a:p>
        </p:txBody>
      </p:sp>
      <p:sp>
        <p:nvSpPr>
          <p:cNvPr id="58" name="Title 4">
            <a:extLst>
              <a:ext uri="{FF2B5EF4-FFF2-40B4-BE49-F238E27FC236}">
                <a16:creationId xmlns:a16="http://schemas.microsoft.com/office/drawing/2014/main" id="{82F38435-0753-6348-AD39-06946C53A89F}"/>
              </a:ext>
            </a:extLst>
          </p:cNvPr>
          <p:cNvSpPr txBox="1">
            <a:spLocks/>
          </p:cNvSpPr>
          <p:nvPr/>
        </p:nvSpPr>
        <p:spPr>
          <a:xfrm>
            <a:off x="826625" y="490781"/>
            <a:ext cx="10515600" cy="100398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b="1" dirty="0"/>
              <a:t>The top 10 features based on Decision Tree classifier</a:t>
            </a:r>
          </a:p>
        </p:txBody>
      </p:sp>
    </p:spTree>
    <p:extLst>
      <p:ext uri="{BB962C8B-B14F-4D97-AF65-F5344CB8AC3E}">
        <p14:creationId xmlns:p14="http://schemas.microsoft.com/office/powerpoint/2010/main" val="6133926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metis.png">
            <a:extLst>
              <a:ext uri="{FF2B5EF4-FFF2-40B4-BE49-F238E27FC236}">
                <a16:creationId xmlns:a16="http://schemas.microsoft.com/office/drawing/2014/main" id="{2F533CA1-D58E-914C-B27A-96BE04D55D1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236"/>
          <a:stretch/>
        </p:blipFill>
        <p:spPr>
          <a:xfrm>
            <a:off x="11181144" y="5407376"/>
            <a:ext cx="1010856" cy="1086023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D04AC64-1F83-B34B-BA0F-A389B097F58F}"/>
              </a:ext>
            </a:extLst>
          </p:cNvPr>
          <p:cNvSpPr/>
          <p:nvPr/>
        </p:nvSpPr>
        <p:spPr>
          <a:xfrm rot="5400000">
            <a:off x="5948084" y="614084"/>
            <a:ext cx="295835" cy="12191999"/>
          </a:xfrm>
          <a:prstGeom prst="rect">
            <a:avLst/>
          </a:prstGeom>
          <a:solidFill>
            <a:schemeClr val="bg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>
              <a:solidFill>
                <a:schemeClr val="bg1"/>
              </a:solidFill>
            </a:endParaRPr>
          </a:p>
        </p:txBody>
      </p:sp>
      <p:pic>
        <p:nvPicPr>
          <p:cNvPr id="5" name="Video of Flask app.mov">
            <a:hlinkClick r:id="" action="ppaction://media"/>
            <a:extLst>
              <a:ext uri="{FF2B5EF4-FFF2-40B4-BE49-F238E27FC236}">
                <a16:creationId xmlns:a16="http://schemas.microsoft.com/office/drawing/2014/main" id="{A1759D6B-A98F-2C4F-99BA-4F7FE40425D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52354" y="625033"/>
            <a:ext cx="9873205" cy="5654860"/>
          </a:xfrm>
          <a:prstGeom prst="rect">
            <a:avLst/>
          </a:prstGeom>
        </p:spPr>
      </p:pic>
      <p:sp>
        <p:nvSpPr>
          <p:cNvPr id="33" name="Pentagon 32">
            <a:extLst>
              <a:ext uri="{FF2B5EF4-FFF2-40B4-BE49-F238E27FC236}">
                <a16:creationId xmlns:a16="http://schemas.microsoft.com/office/drawing/2014/main" id="{F5CE4BA6-DC75-EF42-B956-F0462BB19A56}"/>
              </a:ext>
            </a:extLst>
          </p:cNvPr>
          <p:cNvSpPr/>
          <p:nvPr/>
        </p:nvSpPr>
        <p:spPr>
          <a:xfrm>
            <a:off x="4854119" y="89170"/>
            <a:ext cx="1575756" cy="381966"/>
          </a:xfrm>
          <a:prstGeom prst="homePlate">
            <a:avLst/>
          </a:prstGeom>
          <a:solidFill>
            <a:schemeClr val="bg2">
              <a:lumMod val="50000"/>
              <a:alpha val="50000"/>
            </a:schemeClr>
          </a:solidFill>
          <a:ln>
            <a:solidFill>
              <a:srgbClr val="004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Problem Statement</a:t>
            </a:r>
          </a:p>
        </p:txBody>
      </p:sp>
      <p:sp>
        <p:nvSpPr>
          <p:cNvPr id="34" name="Chevron 33">
            <a:extLst>
              <a:ext uri="{FF2B5EF4-FFF2-40B4-BE49-F238E27FC236}">
                <a16:creationId xmlns:a16="http://schemas.microsoft.com/office/drawing/2014/main" id="{CFFC98BC-54AF-4943-9381-99DC8BCCDFAC}"/>
              </a:ext>
            </a:extLst>
          </p:cNvPr>
          <p:cNvSpPr/>
          <p:nvPr/>
        </p:nvSpPr>
        <p:spPr>
          <a:xfrm>
            <a:off x="6232621" y="89170"/>
            <a:ext cx="1753663" cy="381966"/>
          </a:xfrm>
          <a:prstGeom prst="chevron">
            <a:avLst/>
          </a:prstGeom>
          <a:solidFill>
            <a:schemeClr val="bg2">
              <a:lumMod val="50000"/>
              <a:alpha val="50000"/>
            </a:schemeClr>
          </a:solidFill>
          <a:ln>
            <a:solidFill>
              <a:srgbClr val="004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Approach</a:t>
            </a:r>
          </a:p>
        </p:txBody>
      </p:sp>
      <p:sp>
        <p:nvSpPr>
          <p:cNvPr id="35" name="Chevron 34">
            <a:extLst>
              <a:ext uri="{FF2B5EF4-FFF2-40B4-BE49-F238E27FC236}">
                <a16:creationId xmlns:a16="http://schemas.microsoft.com/office/drawing/2014/main" id="{7357784D-8B1D-B142-A824-116DD59E018C}"/>
              </a:ext>
            </a:extLst>
          </p:cNvPr>
          <p:cNvSpPr/>
          <p:nvPr/>
        </p:nvSpPr>
        <p:spPr>
          <a:xfrm>
            <a:off x="7803476" y="89170"/>
            <a:ext cx="1588464" cy="381966"/>
          </a:xfrm>
          <a:prstGeom prst="chevron">
            <a:avLst/>
          </a:prstGeom>
          <a:solidFill>
            <a:schemeClr val="bg2">
              <a:lumMod val="50000"/>
              <a:alpha val="50000"/>
            </a:schemeClr>
          </a:solidFill>
          <a:ln>
            <a:solidFill>
              <a:srgbClr val="004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EDA</a:t>
            </a:r>
          </a:p>
        </p:txBody>
      </p:sp>
      <p:sp>
        <p:nvSpPr>
          <p:cNvPr id="36" name="Chevron 35">
            <a:extLst>
              <a:ext uri="{FF2B5EF4-FFF2-40B4-BE49-F238E27FC236}">
                <a16:creationId xmlns:a16="http://schemas.microsoft.com/office/drawing/2014/main" id="{1500E6AF-8015-6B45-BCA6-8C51BAB0F169}"/>
              </a:ext>
            </a:extLst>
          </p:cNvPr>
          <p:cNvSpPr/>
          <p:nvPr/>
        </p:nvSpPr>
        <p:spPr>
          <a:xfrm>
            <a:off x="9191624" y="89171"/>
            <a:ext cx="1588464" cy="381966"/>
          </a:xfrm>
          <a:prstGeom prst="chevron">
            <a:avLst/>
          </a:prstGeom>
          <a:solidFill>
            <a:schemeClr val="bg2">
              <a:lumMod val="50000"/>
              <a:alpha val="50000"/>
            </a:schemeClr>
          </a:solidFill>
          <a:ln>
            <a:solidFill>
              <a:srgbClr val="004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Model results</a:t>
            </a:r>
          </a:p>
        </p:txBody>
      </p:sp>
      <p:sp>
        <p:nvSpPr>
          <p:cNvPr id="37" name="Chevron 36">
            <a:extLst>
              <a:ext uri="{FF2B5EF4-FFF2-40B4-BE49-F238E27FC236}">
                <a16:creationId xmlns:a16="http://schemas.microsoft.com/office/drawing/2014/main" id="{D9217C20-03C0-1442-935D-5AB695E271DE}"/>
              </a:ext>
            </a:extLst>
          </p:cNvPr>
          <p:cNvSpPr/>
          <p:nvPr/>
        </p:nvSpPr>
        <p:spPr>
          <a:xfrm>
            <a:off x="10579772" y="89170"/>
            <a:ext cx="1601170" cy="381966"/>
          </a:xfrm>
          <a:prstGeom prst="chevron">
            <a:avLst/>
          </a:prstGeom>
          <a:solidFill>
            <a:schemeClr val="bg2">
              <a:lumMod val="50000"/>
            </a:schemeClr>
          </a:solidFill>
          <a:ln>
            <a:solidFill>
              <a:srgbClr val="004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Application</a:t>
            </a:r>
          </a:p>
        </p:txBody>
      </p:sp>
    </p:spTree>
    <p:extLst>
      <p:ext uri="{BB962C8B-B14F-4D97-AF65-F5344CB8AC3E}">
        <p14:creationId xmlns:p14="http://schemas.microsoft.com/office/powerpoint/2010/main" val="2688620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81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metis.png">
            <a:extLst>
              <a:ext uri="{FF2B5EF4-FFF2-40B4-BE49-F238E27FC236}">
                <a16:creationId xmlns:a16="http://schemas.microsoft.com/office/drawing/2014/main" id="{2F533CA1-D58E-914C-B27A-96BE04D55D1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236"/>
          <a:stretch/>
        </p:blipFill>
        <p:spPr>
          <a:xfrm>
            <a:off x="11181144" y="5407376"/>
            <a:ext cx="1010856" cy="108602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04F9949-CB2B-524E-B16F-9AD4340F6A37}"/>
              </a:ext>
            </a:extLst>
          </p:cNvPr>
          <p:cNvSpPr txBox="1"/>
          <p:nvPr/>
        </p:nvSpPr>
        <p:spPr>
          <a:xfrm>
            <a:off x="4902506" y="2655065"/>
            <a:ext cx="54753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Thank you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3165257-32EB-B241-BFA6-6BAF00A66E41}"/>
              </a:ext>
            </a:extLst>
          </p:cNvPr>
          <p:cNvSpPr/>
          <p:nvPr/>
        </p:nvSpPr>
        <p:spPr>
          <a:xfrm rot="5400000">
            <a:off x="5948084" y="614084"/>
            <a:ext cx="295835" cy="12191999"/>
          </a:xfrm>
          <a:prstGeom prst="rect">
            <a:avLst/>
          </a:prstGeom>
          <a:solidFill>
            <a:schemeClr val="bg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18695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10736</TotalTime>
  <Words>390</Words>
  <Application>Microsoft Macintosh PowerPoint</Application>
  <PresentationFormat>Widescreen</PresentationFormat>
  <Paragraphs>84</Paragraphs>
  <Slides>10</Slides>
  <Notes>7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Project Mcnulty: Predicting default risk of loans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Predicting default risk of loans</dc:title>
  <dc:creator>Meena Anantha Padmanabhan</dc:creator>
  <cp:lastModifiedBy>Meena Anantha Padmanabhan</cp:lastModifiedBy>
  <cp:revision>251</cp:revision>
  <dcterms:created xsi:type="dcterms:W3CDTF">2018-10-22T20:29:21Z</dcterms:created>
  <dcterms:modified xsi:type="dcterms:W3CDTF">2018-10-30T23:03:04Z</dcterms:modified>
</cp:coreProperties>
</file>